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</p:sldMasterIdLst>
  <p:notesMasterIdLst>
    <p:notesMasterId r:id="rId36"/>
  </p:notesMasterIdLst>
  <p:sldIdLst>
    <p:sldId id="257" r:id="rId2"/>
    <p:sldId id="325" r:id="rId3"/>
    <p:sldId id="326" r:id="rId4"/>
    <p:sldId id="259" r:id="rId5"/>
    <p:sldId id="327" r:id="rId6"/>
    <p:sldId id="261" r:id="rId7"/>
    <p:sldId id="328" r:id="rId8"/>
    <p:sldId id="322" r:id="rId9"/>
    <p:sldId id="295" r:id="rId10"/>
    <p:sldId id="329" r:id="rId11"/>
    <p:sldId id="330" r:id="rId12"/>
    <p:sldId id="331" r:id="rId13"/>
    <p:sldId id="301" r:id="rId14"/>
    <p:sldId id="296" r:id="rId15"/>
    <p:sldId id="332" r:id="rId16"/>
    <p:sldId id="319" r:id="rId17"/>
    <p:sldId id="266" r:id="rId18"/>
    <p:sldId id="333" r:id="rId19"/>
    <p:sldId id="334" r:id="rId20"/>
    <p:sldId id="298" r:id="rId21"/>
    <p:sldId id="300" r:id="rId22"/>
    <p:sldId id="335" r:id="rId23"/>
    <p:sldId id="336" r:id="rId24"/>
    <p:sldId id="337" r:id="rId25"/>
    <p:sldId id="278" r:id="rId26"/>
    <p:sldId id="277" r:id="rId27"/>
    <p:sldId id="317" r:id="rId28"/>
    <p:sldId id="316" r:id="rId29"/>
    <p:sldId id="286" r:id="rId30"/>
    <p:sldId id="287" r:id="rId31"/>
    <p:sldId id="302" r:id="rId32"/>
    <p:sldId id="318" r:id="rId33"/>
    <p:sldId id="299" r:id="rId34"/>
    <p:sldId id="270" r:id="rId35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882" autoAdjust="0"/>
  </p:normalViewPr>
  <p:slideViewPr>
    <p:cSldViewPr>
      <p:cViewPr varScale="1">
        <p:scale>
          <a:sx n="67" d="100"/>
          <a:sy n="67" d="100"/>
        </p:scale>
        <p:origin x="-1170" y="-10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8F06-C19F-40B7-9866-C0B3DC92F7DA}" type="datetimeFigureOut">
              <a:rPr lang="en-US" smtClean="0"/>
              <a:t>7/8/2013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5FFA7-19F4-4B7A-94FF-18FDAF5A6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F9FD-D13D-456D-979F-3D4D8F3748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1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F9FD-D13D-456D-979F-3D4D8F3748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1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0E9C-2E38-CF42-B54A-07BBF5D2545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FFB0-36FF-0F44-AC57-A3B9571071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4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Large, easy to read text and call to action buttons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Limited number of options to choose from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Short, simple benefit statements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Large graphics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Large compelling graphics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Limited Choices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Strong benefit statement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Simple navigation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Drop down menus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5FFA7-19F4-4B7A-94FF-18FDAF5A6B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2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gradFill flip="none" rotWithShape="1">
            <a:gsLst>
              <a:gs pos="0">
                <a:srgbClr val="25408F"/>
              </a:gs>
              <a:gs pos="100000">
                <a:srgbClr val="0E1D5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24100" y="2211284"/>
            <a:ext cx="4780538" cy="135682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3600" b="0" i="0" baseline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PowerPoint Presentation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324100" y="3568104"/>
            <a:ext cx="4780538" cy="34700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Presenters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6219618"/>
            <a:ext cx="1727200" cy="127000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6" y="5756867"/>
            <a:ext cx="2023305" cy="4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gradFill flip="none" rotWithShape="1">
            <a:gsLst>
              <a:gs pos="0">
                <a:srgbClr val="25408F"/>
              </a:gs>
              <a:gs pos="100000">
                <a:srgbClr val="0E1D5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49117" y="5575928"/>
            <a:ext cx="7445767" cy="0"/>
          </a:xfrm>
          <a:prstGeom prst="line">
            <a:avLst/>
          </a:prstGeom>
          <a:ln w="635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1855" y="6229147"/>
            <a:ext cx="5100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800" dirty="0" err="1" smtClean="0">
                <a:solidFill>
                  <a:srgbClr val="FFFFFF"/>
                </a:solidFill>
                <a:latin typeface="Arial"/>
                <a:cs typeface="Arial"/>
                <a:sym typeface="Gill Sans" charset="0"/>
              </a:rPr>
              <a:t>Jumptap’s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  <a:sym typeface="Gill Sans" charset="0"/>
              </a:rPr>
              <a:t> products may be protected under one or more patents</a:t>
            </a:r>
            <a:endParaRPr lang="en-US" sz="800" dirty="0">
              <a:solidFill>
                <a:srgbClr val="FFFFFF"/>
              </a:solidFill>
              <a:latin typeface="Arial"/>
              <a:cs typeface="Arial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74" y="5753086"/>
            <a:ext cx="203200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15" y="5721336"/>
            <a:ext cx="88900" cy="177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85543" y="5615990"/>
            <a:ext cx="207273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dirty="0" err="1" smtClean="0">
                <a:solidFill>
                  <a:srgbClr val="FFFFFF"/>
                </a:solidFill>
                <a:latin typeface="Arial"/>
                <a:cs typeface="Arial"/>
              </a:rPr>
              <a:t>www.twitter.com</a:t>
            </a: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1000" dirty="0" err="1" smtClean="0">
                <a:solidFill>
                  <a:srgbClr val="FFFFFF"/>
                </a:solidFill>
                <a:latin typeface="Arial"/>
                <a:cs typeface="Arial"/>
              </a:rPr>
              <a:t>jumptap</a:t>
            </a: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1333" y="5610539"/>
            <a:ext cx="2089014" cy="3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dirty="0" err="1" smtClean="0">
                <a:solidFill>
                  <a:srgbClr val="FFFFFF"/>
                </a:solidFill>
                <a:latin typeface="Arial"/>
                <a:cs typeface="Arial"/>
              </a:rPr>
              <a:t>www.facebook.com</a:t>
            </a: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1000" dirty="0" err="1" smtClean="0">
                <a:solidFill>
                  <a:srgbClr val="FFFFFF"/>
                </a:solidFill>
                <a:latin typeface="Arial"/>
                <a:cs typeface="Arial"/>
              </a:rPr>
              <a:t>jumptap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774" y="5615990"/>
            <a:ext cx="162205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dirty="0" err="1" smtClean="0">
                <a:solidFill>
                  <a:srgbClr val="FFFFFF"/>
                </a:solidFill>
                <a:latin typeface="Arial"/>
                <a:cs typeface="Arial"/>
              </a:rPr>
              <a:t>www.jumptap.com</a:t>
            </a: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24100" y="2891094"/>
            <a:ext cx="4780538" cy="53444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3600" b="0" i="0" baseline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2" name="Picture 1" descr="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1" y="5731247"/>
            <a:ext cx="218982" cy="1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117" y="6638232"/>
            <a:ext cx="876300" cy="17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3E96D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24100" y="2837710"/>
            <a:ext cx="4780538" cy="118258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3600" b="0" i="0" baseline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 Slide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full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5957693" y="1538962"/>
            <a:ext cx="2766230" cy="4850115"/>
          </a:xfrm>
          <a:prstGeom prst="rect">
            <a:avLst/>
          </a:prstGeom>
        </p:spPr>
        <p:txBody>
          <a:bodyPr vert="horz" anchor="t"/>
          <a:lstStyle>
            <a:lvl1pPr>
              <a:defRPr lang="en-US" sz="16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None/>
            </a:pPr>
            <a:r>
              <a:rPr lang="en-US" dirty="0" smtClean="0"/>
              <a:t>Insert visual or chart here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13973" y="354537"/>
            <a:ext cx="8309950" cy="1050967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3600" b="0" i="0" baseline="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Title Here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413973" y="1538963"/>
            <a:ext cx="5465568" cy="48501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356616" indent="0">
              <a:lnSpc>
                <a:spcPct val="100000"/>
              </a:lnSpc>
              <a:spcAft>
                <a:spcPts val="600"/>
              </a:spcAft>
              <a:buFontTx/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640080" indent="0">
              <a:lnSpc>
                <a:spcPct val="100000"/>
              </a:lnSpc>
              <a:spcAft>
                <a:spcPts val="600"/>
              </a:spcAft>
              <a:buFontTx/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165475" y="1541950"/>
            <a:ext cx="5538910" cy="4876435"/>
          </a:xfrm>
          <a:prstGeom prst="rect">
            <a:avLst/>
          </a:prstGeom>
        </p:spPr>
        <p:txBody>
          <a:bodyPr vert="horz" anchor="t"/>
          <a:lstStyle>
            <a:lvl1pPr>
              <a:defRPr lang="en-US" sz="16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None/>
            </a:pPr>
            <a:r>
              <a:rPr lang="en-US" dirty="0" smtClean="0"/>
              <a:t>Insert visual or chart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13973" y="1541951"/>
            <a:ext cx="2673350" cy="487643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Aft>
                <a:spcPts val="1800"/>
              </a:spcAft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813816" indent="-457200">
              <a:lnSpc>
                <a:spcPct val="8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982980" indent="-342900">
              <a:lnSpc>
                <a:spcPct val="8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Body copy here</a:t>
            </a:r>
          </a:p>
          <a:p>
            <a:pPr marL="521208" lvl="1" indent="-164592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Char char="•"/>
            </a:pPr>
            <a:r>
              <a:rPr lang="en-US" dirty="0" smtClean="0"/>
              <a:t>First level bullet</a:t>
            </a:r>
          </a:p>
          <a:p>
            <a:pPr marL="777240" lvl="2" indent="-13716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/>
              <a:t>Second level bullet</a:t>
            </a:r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13973" y="354537"/>
            <a:ext cx="8290412" cy="1050967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3600" b="0" i="0" baseline="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Title Here</a:t>
            </a:r>
            <a:endParaRPr lang="en-US" dirty="0"/>
          </a:p>
        </p:txBody>
      </p:sp>
      <p:pic>
        <p:nvPicPr>
          <p:cNvPr id="9" name="Picture 8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8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13973" y="354537"/>
            <a:ext cx="8270872" cy="585263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3600" b="0" i="0" baseline="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Title Here 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13972" y="1054101"/>
            <a:ext cx="8270873" cy="6857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US" sz="1200" b="0" i="0" kern="1200" baseline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813816" indent="-457200">
              <a:lnSpc>
                <a:spcPct val="8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982980" indent="-342900">
              <a:lnSpc>
                <a:spcPct val="8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adisciping</a:t>
            </a:r>
            <a:r>
              <a:rPr lang="en-US" dirty="0" smtClean="0"/>
              <a:t> </a:t>
            </a:r>
            <a:r>
              <a:rPr lang="en-US" dirty="0" err="1" smtClean="0"/>
              <a:t>elis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413973" y="1866900"/>
            <a:ext cx="8309950" cy="4522177"/>
          </a:xfrm>
          <a:prstGeom prst="rect">
            <a:avLst/>
          </a:prstGeom>
        </p:spPr>
        <p:txBody>
          <a:bodyPr vert="horz" anchor="t"/>
          <a:lstStyle>
            <a:lvl1pPr>
              <a:defRPr lang="en-US" sz="16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None/>
            </a:pPr>
            <a:r>
              <a:rPr lang="en-US" dirty="0" smtClean="0"/>
              <a:t>Insert visual or chart here</a:t>
            </a:r>
          </a:p>
        </p:txBody>
      </p:sp>
      <p:pic>
        <p:nvPicPr>
          <p:cNvPr id="10" name="Picture 9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 rot="18900000">
            <a:off x="3653248" y="2978439"/>
            <a:ext cx="313503" cy="31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362" y="454143"/>
            <a:ext cx="2950098" cy="5949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0515" y="439361"/>
            <a:ext cx="4894331" cy="5949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71499" y="533399"/>
            <a:ext cx="2755901" cy="106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Title Here</a:t>
            </a:r>
            <a:endParaRPr lang="en-US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571499" y="1714500"/>
            <a:ext cx="2755902" cy="45573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813816" indent="-4572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982980" indent="-3429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Body copy here</a:t>
            </a:r>
          </a:p>
          <a:p>
            <a:pPr marL="521208" lvl="1" indent="-164592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Char char="•"/>
            </a:pPr>
            <a:r>
              <a:rPr lang="en-US" dirty="0" smtClean="0"/>
              <a:t>First level bullet</a:t>
            </a:r>
          </a:p>
          <a:p>
            <a:pPr marL="777240" lvl="2" indent="-13716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/>
              <a:t>Second level bullet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924568" y="534935"/>
            <a:ext cx="4629727" cy="5736911"/>
          </a:xfrm>
          <a:prstGeom prst="rect">
            <a:avLst/>
          </a:prstGeom>
        </p:spPr>
        <p:txBody>
          <a:bodyPr vert="horz" anchor="t"/>
          <a:lstStyle>
            <a:lvl1pPr>
              <a:defRPr lang="en-US" sz="16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None/>
            </a:pPr>
            <a:r>
              <a:rPr lang="en-US" dirty="0" smtClean="0"/>
              <a:t>Insert visual or chart</a:t>
            </a:r>
          </a:p>
        </p:txBody>
      </p:sp>
      <p:pic>
        <p:nvPicPr>
          <p:cNvPr id="14" name="Picture 13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6842353" y="3085528"/>
            <a:ext cx="1857979" cy="2667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857374" y="3085528"/>
            <a:ext cx="1857979" cy="2667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431800" y="527051"/>
            <a:ext cx="3987800" cy="58038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749800" y="546100"/>
            <a:ext cx="4011612" cy="1050967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3600" b="0" i="0" baseline="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Title Here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749800" y="1699641"/>
            <a:ext cx="4013667" cy="46503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813816" indent="-4572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982980" indent="-3429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Body copy here</a:t>
            </a:r>
          </a:p>
          <a:p>
            <a:pPr marL="521208" lvl="1" indent="-164592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Char char="•"/>
            </a:pPr>
            <a:r>
              <a:rPr lang="en-US" dirty="0" smtClean="0"/>
              <a:t>First level bullet</a:t>
            </a:r>
          </a:p>
          <a:p>
            <a:pPr marL="777240" lvl="2" indent="-13716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/>
              <a:t>Second level bullet</a:t>
            </a:r>
          </a:p>
        </p:txBody>
      </p:sp>
      <p:pic>
        <p:nvPicPr>
          <p:cNvPr id="10" name="Picture 9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na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2093" y="286961"/>
            <a:ext cx="8559814" cy="628407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185611" y="6618694"/>
            <a:ext cx="3614673" cy="347008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venir LT Std 35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8739C8-1240-8D41-8385-EEFCC1B9199E}" type="slidenum">
              <a:rPr lang="en-US" sz="800" kern="1200" baseline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pPr algn="l"/>
              <a:t>‹#›</a:t>
            </a:fld>
            <a:r>
              <a:rPr lang="en-US" sz="800" kern="1200" baseline="0" dirty="0" smtClean="0">
                <a:solidFill>
                  <a:srgbClr val="AAAAAA"/>
                </a:solidFill>
                <a:latin typeface="Arial"/>
                <a:ea typeface="+mn-ea"/>
                <a:cs typeface="Arial"/>
              </a:rPr>
              <a:t>   |   MOBILE AUDIENCE. EVERYWHERE.</a:t>
            </a:r>
            <a:endParaRPr lang="en-US" sz="800" kern="1200" baseline="0" dirty="0">
              <a:solidFill>
                <a:srgbClr val="AAAAA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749800" y="546100"/>
            <a:ext cx="4011612" cy="1050967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3600" b="0" i="0" baseline="0">
                <a:solidFill>
                  <a:srgbClr val="6E6E6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Title Here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749800" y="1699641"/>
            <a:ext cx="4013667" cy="46503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813816" indent="-4572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2pPr>
            <a:lvl3pPr marL="982980" indent="-342900">
              <a:lnSpc>
                <a:spcPct val="100000"/>
              </a:lnSpc>
              <a:spcAft>
                <a:spcPts val="600"/>
              </a:spcAft>
              <a:defRPr lang="en-US" sz="1200" b="0" i="0" kern="1200" baseline="0" dirty="0" smtClean="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Body copy here</a:t>
            </a:r>
          </a:p>
          <a:p>
            <a:pPr marL="521208" lvl="1" indent="-164592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/>
              <a:buChar char="•"/>
            </a:pPr>
            <a:r>
              <a:rPr lang="en-US" dirty="0" smtClean="0"/>
              <a:t>First level bullet</a:t>
            </a:r>
          </a:p>
          <a:p>
            <a:pPr marL="777240" lvl="2" indent="-13716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/>
              <a:t>Second level bullet</a:t>
            </a:r>
          </a:p>
        </p:txBody>
      </p:sp>
      <p:pic>
        <p:nvPicPr>
          <p:cNvPr id="10" name="Picture 9" descr="logo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1" y="6618515"/>
            <a:ext cx="943887" cy="217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27421"/>
          <a:stretch/>
        </p:blipFill>
        <p:spPr>
          <a:xfrm>
            <a:off x="-228600" y="304800"/>
            <a:ext cx="5703371" cy="6266239"/>
          </a:xfrm>
          <a:prstGeom prst="rect">
            <a:avLst/>
          </a:prstGeom>
        </p:spPr>
      </p:pic>
      <p:sp>
        <p:nvSpPr>
          <p:cNvPr id="3" name="Media Placeholder 2"/>
          <p:cNvSpPr>
            <a:spLocks noGrp="1"/>
          </p:cNvSpPr>
          <p:nvPr>
            <p:ph type="media" sz="quarter" idx="25"/>
          </p:nvPr>
        </p:nvSpPr>
        <p:spPr>
          <a:xfrm>
            <a:off x="746125" y="885825"/>
            <a:ext cx="3600450" cy="519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700" kern="1200">
          <a:solidFill>
            <a:srgbClr val="1D2656"/>
          </a:solidFill>
          <a:latin typeface="Avenir LT Std 65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jp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Relationship Id="rId9" Type="http://schemas.openxmlformats.org/officeDocument/2006/relationships/image" Target="../media/image10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Direct Marketing</a:t>
            </a:r>
            <a:endParaRPr lang="en-US" dirty="0"/>
          </a:p>
        </p:txBody>
      </p:sp>
      <p:sp>
        <p:nvSpPr>
          <p:cNvPr id="6150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Ted McNulty</a:t>
            </a:r>
          </a:p>
          <a:p>
            <a:r>
              <a:rPr lang="en-US" dirty="0" smtClean="0"/>
              <a:t>Director of Performance Advertising</a:t>
            </a:r>
            <a:endParaRPr lang="en-US" dirty="0" smtClean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429000" y="5181600"/>
            <a:ext cx="2390269" cy="45886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Geographic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Handset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Demographic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Carrier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Contextual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Time of Day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Frequency Capping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Retargeting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63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Avenir LT Std 55 Roman" charset="0"/>
              </a:rPr>
              <a:t>Industry Leading Targeting Technology</a:t>
            </a:r>
            <a:endParaRPr lang="en-US" dirty="0" smtClean="0"/>
          </a:p>
        </p:txBody>
      </p:sp>
      <p:pic>
        <p:nvPicPr>
          <p:cNvPr id="163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10325"/>
            <a:ext cx="1471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2" name="Rectangle 5"/>
          <p:cNvSpPr>
            <a:spLocks/>
          </p:cNvSpPr>
          <p:nvPr/>
        </p:nvSpPr>
        <p:spPr bwMode="auto">
          <a:xfrm>
            <a:off x="728663" y="1981200"/>
            <a:ext cx="3657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endParaRPr lang="en-US" sz="1600" dirty="0">
              <a:solidFill>
                <a:srgbClr val="112A89"/>
              </a:solidFill>
              <a:latin typeface="Avenir LT Std 65 Medium" charset="0"/>
              <a:ea typeface="Lucida Grande" charset="0"/>
              <a:cs typeface="Lucida Grande" charset="0"/>
              <a:sym typeface="Avenir LT Std 65 Medium" charset="0"/>
            </a:endParaRPr>
          </a:p>
        </p:txBody>
      </p:sp>
      <p:sp>
        <p:nvSpPr>
          <p:cNvPr id="16394" name="Rectangle 7"/>
          <p:cNvSpPr>
            <a:spLocks/>
          </p:cNvSpPr>
          <p:nvPr/>
        </p:nvSpPr>
        <p:spPr bwMode="auto">
          <a:xfrm>
            <a:off x="2087563" y="704850"/>
            <a:ext cx="497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endParaRPr lang="en-US" sz="2400" dirty="0">
              <a:solidFill>
                <a:srgbClr val="1A2C6D"/>
              </a:solidFill>
              <a:latin typeface="Avenir LT Std 55 Roman" charset="0"/>
              <a:ea typeface="Avenir LT Std 55 Roman" charset="0"/>
              <a:cs typeface="Avenir LT Std 55 Roman" charset="0"/>
              <a:sym typeface="Avenir LT Std 55 Roman" charset="0"/>
            </a:endParaRPr>
          </a:p>
        </p:txBody>
      </p:sp>
      <p:pic>
        <p:nvPicPr>
          <p:cNvPr id="1639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67" y="6165850"/>
            <a:ext cx="700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9"/>
          <a:stretch/>
        </p:blipFill>
        <p:spPr bwMode="auto">
          <a:xfrm>
            <a:off x="4079154" y="1371600"/>
            <a:ext cx="4036377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"/>
          <p:cNvSpPr>
            <a:spLocks noChangeArrowheads="1"/>
          </p:cNvSpPr>
          <p:nvPr/>
        </p:nvSpPr>
        <p:spPr bwMode="auto">
          <a:xfrm>
            <a:off x="3886200" y="4475706"/>
            <a:ext cx="4726135" cy="18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"Jumptap's </a:t>
            </a:r>
            <a:r>
              <a:rPr lang="en-US" dirty="0" smtClean="0">
                <a:latin typeface="+mj-lt"/>
              </a:rPr>
              <a:t>[technology] allows </a:t>
            </a:r>
            <a:r>
              <a:rPr lang="en-US" dirty="0">
                <a:latin typeface="+mj-lt"/>
              </a:rPr>
              <a:t>us to precisely target our campaigns and their account management has been very responsive in helping us out.“</a:t>
            </a:r>
          </a:p>
          <a:p>
            <a:pPr algn="r">
              <a:defRPr/>
            </a:pPr>
            <a:endParaRPr lang="en-US" dirty="0" smtClean="0">
              <a:latin typeface="+mj-lt"/>
            </a:endParaRPr>
          </a:p>
          <a:p>
            <a:pPr algn="r">
              <a:defRPr/>
            </a:pPr>
            <a:r>
              <a:rPr lang="en-US" sz="1600" dirty="0" smtClean="0">
                <a:latin typeface="+mj-lt"/>
              </a:rPr>
              <a:t>Jason </a:t>
            </a:r>
            <a:r>
              <a:rPr lang="en-US" sz="1600" dirty="0">
                <a:latin typeface="+mj-lt"/>
              </a:rPr>
              <a:t>Cianchette</a:t>
            </a:r>
          </a:p>
        </p:txBody>
      </p:sp>
    </p:spTree>
    <p:extLst>
      <p:ext uri="{BB962C8B-B14F-4D97-AF65-F5344CB8AC3E}">
        <p14:creationId xmlns:p14="http://schemas.microsoft.com/office/powerpoint/2010/main" val="3459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05200" y="1219200"/>
            <a:ext cx="5105400" cy="5018712"/>
          </a:xfrm>
          <a:prstGeom prst="roundRect">
            <a:avLst>
              <a:gd name="adj" fmla="val 591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1900" y="144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PC-to-Mobile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Follow up with interested users with mobile campaigns that reach specifically visitors to your online site or store.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 smtClean="0"/>
              <a:t>Create pools of users based on events like installs or conversions, then customize messaging: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Positive or negative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Draw insights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Targeted creative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Tailored messages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Conversions with Retargeting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4" y="3131574"/>
            <a:ext cx="3040626" cy="30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 Audience Targeting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 smtClean="0"/>
              <a:t>Combine online and offline mobile behavior for a real-world view of the consumer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8867" y="1981200"/>
            <a:ext cx="3650733" cy="3592634"/>
            <a:chOff x="559014" y="2324228"/>
            <a:chExt cx="3650733" cy="3592634"/>
          </a:xfrm>
        </p:grpSpPr>
        <p:sp>
          <p:nvSpPr>
            <p:cNvPr id="7" name="Chord 6"/>
            <p:cNvSpPr/>
            <p:nvPr/>
          </p:nvSpPr>
          <p:spPr>
            <a:xfrm flipH="1">
              <a:off x="559708" y="2324239"/>
              <a:ext cx="3592623" cy="3592623"/>
            </a:xfrm>
            <a:prstGeom prst="chord">
              <a:avLst>
                <a:gd name="adj1" fmla="val 5412657"/>
                <a:gd name="adj2" fmla="val 16200000"/>
              </a:avLst>
            </a:prstGeom>
            <a:solidFill>
              <a:srgbClr val="1A2C6A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Pie 41"/>
            <p:cNvSpPr/>
            <p:nvPr/>
          </p:nvSpPr>
          <p:spPr>
            <a:xfrm rot="5400000" flipH="1">
              <a:off x="567555" y="2326261"/>
              <a:ext cx="3590600" cy="3590600"/>
            </a:xfrm>
            <a:prstGeom prst="pie">
              <a:avLst>
                <a:gd name="adj1" fmla="val 0"/>
                <a:gd name="adj2" fmla="val 5401451"/>
              </a:avLst>
            </a:prstGeom>
            <a:solidFill>
              <a:srgbClr val="193F95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 flipH="1">
              <a:off x="567555" y="2324228"/>
              <a:ext cx="3590600" cy="3590600"/>
            </a:xfrm>
            <a:prstGeom prst="pie">
              <a:avLst>
                <a:gd name="adj1" fmla="val 0"/>
                <a:gd name="adj2" fmla="val 5401451"/>
              </a:avLst>
            </a:prstGeom>
            <a:solidFill>
              <a:srgbClr val="2861B0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014" y="3509874"/>
              <a:ext cx="1898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Online</a:t>
              </a:r>
              <a:br>
                <a:rPr lang="en-US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Behavior</a:t>
              </a:r>
              <a:endParaRPr lang="en-US" sz="12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9014" y="5048274"/>
              <a:ext cx="1898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Open Sans Light"/>
                  <a:cs typeface="Open Sans Light"/>
                </a:rPr>
                <a:t>Mobile</a:t>
              </a:r>
              <a:br>
                <a:rPr lang="en-US" sz="1200" dirty="0" smtClean="0">
                  <a:solidFill>
                    <a:srgbClr val="FFFFFF"/>
                  </a:solidFill>
                  <a:latin typeface="Open Sans Light"/>
                  <a:cs typeface="Open Sans Light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Open Sans Light"/>
                  <a:cs typeface="Open Sans Light"/>
                </a:rPr>
                <a:t>Behavior</a:t>
              </a:r>
              <a:endParaRPr lang="en-US" sz="1200" dirty="0">
                <a:solidFill>
                  <a:srgbClr val="FFFFFF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834046" y="3589098"/>
              <a:ext cx="1080586" cy="108058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700000" scaled="0"/>
              <a:tileRect/>
            </a:gradFill>
            <a:ln>
              <a:solidFill>
                <a:schemeClr val="accent6"/>
              </a:solidFill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61402" y="3923614"/>
              <a:ext cx="948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Real World 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Behavior</a:t>
              </a:r>
              <a:endParaRPr lang="en-US" sz="12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21" y="5042330"/>
              <a:ext cx="413663" cy="1431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283" y="5369494"/>
              <a:ext cx="262516" cy="29035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402" y="4374340"/>
              <a:ext cx="346045" cy="2625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446" y="2938644"/>
              <a:ext cx="469349" cy="3619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5" y="2575279"/>
              <a:ext cx="215330" cy="2888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146" y="3702301"/>
              <a:ext cx="1208803" cy="7384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36" y="3064440"/>
              <a:ext cx="655800" cy="3950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50" y="4602490"/>
              <a:ext cx="252389" cy="42796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3991" y="6066874"/>
            <a:ext cx="8202809" cy="410126"/>
            <a:chOff x="5315702" y="2744512"/>
            <a:chExt cx="9764315" cy="48819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077265" y="2842604"/>
              <a:ext cx="808646" cy="29201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3981" y="2860571"/>
              <a:ext cx="1224530" cy="2560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4907" y="2744512"/>
              <a:ext cx="1365110" cy="4881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15702" y="2844594"/>
              <a:ext cx="1135598" cy="288035"/>
            </a:xfrm>
            <a:prstGeom prst="rect">
              <a:avLst/>
            </a:prstGeom>
          </p:spPr>
        </p:pic>
        <p:pic>
          <p:nvPicPr>
            <p:cNvPr id="46" name="Picture 45" descr="datonics_logo.png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908" y="2887772"/>
              <a:ext cx="1137823" cy="201678"/>
            </a:xfrm>
            <a:prstGeom prst="rect">
              <a:avLst/>
            </a:prstGeom>
          </p:spPr>
        </p:pic>
        <p:pic>
          <p:nvPicPr>
            <p:cNvPr id="47" name="Picture 46" descr="addthis_logo.png"/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371" y="2816519"/>
              <a:ext cx="1203329" cy="344185"/>
            </a:xfrm>
            <a:prstGeom prst="rect">
              <a:avLst/>
            </a:prstGeom>
          </p:spPr>
        </p:pic>
        <p:pic>
          <p:nvPicPr>
            <p:cNvPr id="48" name="Picture 2" descr="\\psf\Home\Desktop\Untitled-1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107" y="2845899"/>
              <a:ext cx="984993" cy="28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119646" y="1841986"/>
            <a:ext cx="3033754" cy="3796814"/>
            <a:chOff x="5201199" y="1981200"/>
            <a:chExt cx="2650990" cy="3317776"/>
          </a:xfrm>
        </p:grpSpPr>
        <p:sp>
          <p:nvSpPr>
            <p:cNvPr id="64" name="Text Placeholder 6"/>
            <p:cNvSpPr txBox="1">
              <a:spLocks/>
            </p:cNvSpPr>
            <p:nvPr/>
          </p:nvSpPr>
          <p:spPr>
            <a:xfrm>
              <a:off x="6252403" y="1995705"/>
              <a:ext cx="1599786" cy="475145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800"/>
                </a:spcAft>
                <a:buFont typeface="Arial"/>
                <a:buNone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1pPr>
              <a:lvl2pPr marL="813816" indent="-4572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–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2pPr>
              <a:lvl3pPr marL="982980" indent="-3429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High Household Income. Married with 2 </a:t>
              </a:r>
              <a:r>
                <a:rPr lang="en-US" sz="1000" dirty="0" smtClean="0"/>
                <a:t>kids. In </a:t>
              </a:r>
              <a:r>
                <a:rPr lang="en-US" sz="1000" dirty="0"/>
                <a:t>market for a hybrid car </a:t>
              </a:r>
            </a:p>
          </p:txBody>
        </p:sp>
        <p:sp>
          <p:nvSpPr>
            <p:cNvPr id="65" name="Text Placeholder 6"/>
            <p:cNvSpPr txBox="1">
              <a:spLocks/>
            </p:cNvSpPr>
            <p:nvPr/>
          </p:nvSpPr>
          <p:spPr>
            <a:xfrm>
              <a:off x="6172200" y="3093150"/>
              <a:ext cx="1679989" cy="56445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800"/>
                </a:spcAft>
                <a:buFont typeface="Arial"/>
                <a:buNone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1pPr>
              <a:lvl2pPr marL="813816" indent="-4572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–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2pPr>
              <a:lvl3pPr marL="982980" indent="-3429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Business executive. Browses Forbes Finance. Delta Frequent Flyer. Booking trip to LA on </a:t>
              </a:r>
              <a:r>
                <a:rPr lang="en-US" sz="1000" dirty="0" smtClean="0"/>
                <a:t>Expedia </a:t>
              </a:r>
            </a:p>
          </p:txBody>
        </p:sp>
        <p:sp>
          <p:nvSpPr>
            <p:cNvPr id="66" name="Text Placeholder 6"/>
            <p:cNvSpPr txBox="1">
              <a:spLocks/>
            </p:cNvSpPr>
            <p:nvPr/>
          </p:nvSpPr>
          <p:spPr>
            <a:xfrm>
              <a:off x="6247989" y="4293783"/>
              <a:ext cx="1604200" cy="515541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800"/>
                </a:spcAft>
                <a:buFont typeface="Arial"/>
                <a:buNone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1pPr>
              <a:lvl2pPr marL="813816" indent="-4572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–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2pPr>
              <a:lvl3pPr marL="982980" indent="-34290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 lang="en-US" sz="1600" b="0" i="0" kern="1200" baseline="0" dirty="0" smtClean="0">
                  <a:solidFill>
                    <a:srgbClr val="243D7E"/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Shops at LL Bean Eats </a:t>
              </a:r>
              <a:r>
                <a:rPr lang="en-US" sz="1000" dirty="0" smtClean="0"/>
                <a:t>at </a:t>
              </a:r>
              <a:r>
                <a:rPr lang="en-US" sz="1000" dirty="0"/>
                <a:t>PF Changs. Prefers </a:t>
              </a:r>
              <a:r>
                <a:rPr lang="en-US" sz="1000" dirty="0" smtClean="0"/>
                <a:t>Ann </a:t>
              </a:r>
              <a:r>
                <a:rPr lang="en-US" sz="1000" dirty="0"/>
                <a:t>Taylor over </a:t>
              </a:r>
              <a:r>
                <a:rPr lang="en-US" sz="1000" dirty="0" smtClean="0"/>
                <a:t>Banana </a:t>
              </a:r>
              <a:r>
                <a:rPr lang="en-US" sz="1000" dirty="0"/>
                <a:t>Republic </a:t>
              </a:r>
            </a:p>
            <a:p>
              <a:pPr algn="ctr"/>
              <a:endParaRPr lang="en-US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12669" y="3482910"/>
              <a:ext cx="136439" cy="27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 flipV="1">
              <a:off x="6263610" y="2585453"/>
              <a:ext cx="1585327" cy="358707"/>
            </a:xfrm>
            <a:prstGeom prst="roundRect">
              <a:avLst>
                <a:gd name="adj" fmla="val 4952"/>
              </a:avLst>
            </a:prstGeom>
            <a:gradFill flip="none" rotWithShape="1">
              <a:gsLst>
                <a:gs pos="100000">
                  <a:schemeClr val="accent2">
                    <a:lumMod val="85000"/>
                  </a:schemeClr>
                </a:gs>
                <a:gs pos="49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 descr="addthis_logo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834" y="2608456"/>
              <a:ext cx="1039010" cy="29718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 flipV="1">
              <a:off x="6246258" y="3777520"/>
              <a:ext cx="1605931" cy="358707"/>
            </a:xfrm>
            <a:prstGeom prst="roundRect">
              <a:avLst>
                <a:gd name="adj" fmla="val 4952"/>
              </a:avLst>
            </a:prstGeom>
            <a:gradFill flip="none" rotWithShape="1">
              <a:gsLst>
                <a:gs pos="100000">
                  <a:schemeClr val="accent2">
                    <a:lumMod val="85000"/>
                  </a:schemeClr>
                </a:gs>
                <a:gs pos="49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78752" y="3838519"/>
              <a:ext cx="773920" cy="198776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 flipV="1">
              <a:off x="6252403" y="4910473"/>
              <a:ext cx="1599786" cy="358707"/>
            </a:xfrm>
            <a:prstGeom prst="roundRect">
              <a:avLst>
                <a:gd name="adj" fmla="val 4952"/>
              </a:avLst>
            </a:prstGeom>
            <a:gradFill flip="none" rotWithShape="1">
              <a:gsLst>
                <a:gs pos="100000">
                  <a:schemeClr val="accent2">
                    <a:lumMod val="85000"/>
                  </a:schemeClr>
                </a:gs>
                <a:gs pos="49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Picture 70" descr="AdAdvisor_N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995" y="4947417"/>
              <a:ext cx="949850" cy="343979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5201199" y="1981200"/>
              <a:ext cx="985943" cy="3317776"/>
              <a:chOff x="5201199" y="1420314"/>
              <a:chExt cx="1232426" cy="414721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05523" y="1420314"/>
                <a:ext cx="1228102" cy="1224125"/>
                <a:chOff x="5215029" y="1034213"/>
                <a:chExt cx="1228102" cy="1224125"/>
              </a:xfrm>
            </p:grpSpPr>
            <p:pic>
              <p:nvPicPr>
                <p:cNvPr id="79" name="Picture 2" descr="\\psf\Home\Downloads\143992230.jpg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9" t="28399" r="27529" b="25965"/>
                <a:stretch/>
              </p:blipFill>
              <p:spPr bwMode="auto">
                <a:xfrm>
                  <a:off x="5215029" y="1034213"/>
                  <a:ext cx="1228102" cy="1224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5" name="Group 14"/>
                <p:cNvGrpSpPr/>
                <p:nvPr/>
              </p:nvGrpSpPr>
              <p:grpSpPr>
                <a:xfrm>
                  <a:off x="5354534" y="1143000"/>
                  <a:ext cx="892770" cy="416242"/>
                  <a:chOff x="5354534" y="647701"/>
                  <a:chExt cx="892770" cy="416242"/>
                </a:xfrm>
              </p:grpSpPr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534983" y="647701"/>
                    <a:ext cx="548174" cy="247338"/>
                  </a:xfrm>
                  <a:prstGeom prst="round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Text Placeholder 6"/>
                  <p:cNvSpPr txBox="1">
                    <a:spLocks/>
                  </p:cNvSpPr>
                  <p:nvPr/>
                </p:nvSpPr>
                <p:spPr>
                  <a:xfrm>
                    <a:off x="5354534" y="658425"/>
                    <a:ext cx="892770" cy="405518"/>
                  </a:xfrm>
                  <a:prstGeom prst="rect">
                    <a:avLst/>
                  </a:prstGeom>
                </p:spPr>
                <p:txBody>
                  <a:bodyPr vert="horz"/>
                  <a:lstStyle>
                    <a:lvl1pPr marL="0" indent="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1800"/>
                      </a:spcAft>
                      <a:buFont typeface="Arial"/>
                      <a:buNone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1pPr>
                    <a:lvl2pPr marL="813816" indent="-4572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–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2pPr>
                    <a:lvl3pPr marL="982980" indent="-3429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•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Home</a:t>
                    </a:r>
                    <a:endParaRPr lang="en-US" sz="11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 rot="2700000">
                    <a:off x="5772274" y="847738"/>
                    <a:ext cx="94600" cy="94600"/>
                  </a:xfrm>
                  <a:prstGeom prst="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5209151" y="2865321"/>
                <a:ext cx="1224125" cy="1224125"/>
                <a:chOff x="5209151" y="2865321"/>
                <a:chExt cx="1224125" cy="1224125"/>
              </a:xfrm>
            </p:grpSpPr>
            <p:pic>
              <p:nvPicPr>
                <p:cNvPr id="36" name="Picture 35" descr="online-offline-02.jpg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9151" y="2865321"/>
                  <a:ext cx="1224125" cy="1224125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5366877" y="2938866"/>
                  <a:ext cx="892770" cy="416242"/>
                  <a:chOff x="7532858" y="647701"/>
                  <a:chExt cx="892770" cy="416242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 rot="2700000">
                    <a:off x="7930005" y="847739"/>
                    <a:ext cx="94600" cy="94600"/>
                  </a:xfrm>
                  <a:prstGeom prst="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7703762" y="647701"/>
                    <a:ext cx="548174" cy="247338"/>
                  </a:xfrm>
                  <a:prstGeom prst="round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" name="Text Placeholder 6"/>
                  <p:cNvSpPr txBox="1">
                    <a:spLocks/>
                  </p:cNvSpPr>
                  <p:nvPr/>
                </p:nvSpPr>
                <p:spPr>
                  <a:xfrm>
                    <a:off x="7532858" y="658425"/>
                    <a:ext cx="892770" cy="405518"/>
                  </a:xfrm>
                  <a:prstGeom prst="rect">
                    <a:avLst/>
                  </a:prstGeom>
                </p:spPr>
                <p:txBody>
                  <a:bodyPr vert="horz"/>
                  <a:lstStyle>
                    <a:lvl1pPr marL="0" indent="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1800"/>
                      </a:spcAft>
                      <a:buFont typeface="Arial"/>
                      <a:buNone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1pPr>
                    <a:lvl2pPr marL="813816" indent="-4572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–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2pPr>
                    <a:lvl3pPr marL="982980" indent="-3429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•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Work</a:t>
                    </a:r>
                    <a:endParaRPr lang="en-US" sz="11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5201199" y="4343400"/>
                <a:ext cx="1224125" cy="1224125"/>
                <a:chOff x="5191642" y="4646200"/>
                <a:chExt cx="1224125" cy="1224125"/>
              </a:xfrm>
            </p:grpSpPr>
            <p:pic>
              <p:nvPicPr>
                <p:cNvPr id="68" name="Picture 67" descr="online-offline-03.jpg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1642" y="4646200"/>
                  <a:ext cx="1224125" cy="1224125"/>
                </a:xfrm>
                <a:prstGeom prst="rect">
                  <a:avLst/>
                </a:prstGeom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5349368" y="4738268"/>
                  <a:ext cx="892770" cy="405518"/>
                  <a:chOff x="5425056" y="3317626"/>
                  <a:chExt cx="892770" cy="405518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605738" y="3334062"/>
                    <a:ext cx="548174" cy="247338"/>
                  </a:xfrm>
                  <a:prstGeom prst="round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Text Placeholder 6"/>
                  <p:cNvSpPr txBox="1">
                    <a:spLocks/>
                  </p:cNvSpPr>
                  <p:nvPr/>
                </p:nvSpPr>
                <p:spPr>
                  <a:xfrm>
                    <a:off x="5425056" y="3317626"/>
                    <a:ext cx="892770" cy="405518"/>
                  </a:xfrm>
                  <a:prstGeom prst="rect">
                    <a:avLst/>
                  </a:prstGeom>
                </p:spPr>
                <p:txBody>
                  <a:bodyPr vert="horz"/>
                  <a:lstStyle>
                    <a:lvl1pPr marL="0" indent="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1800"/>
                      </a:spcAft>
                      <a:buFont typeface="Arial"/>
                      <a:buNone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1pPr>
                    <a:lvl2pPr marL="813816" indent="-4572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–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2pPr>
                    <a:lvl3pPr marL="982980" indent="-342900" algn="l" defTabSz="457200" rtl="0" eaLnBrk="1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600"/>
                      </a:spcAft>
                      <a:buFont typeface="Arial"/>
                      <a:buChar char="•"/>
                      <a:defRPr lang="en-US" sz="1600" b="0" i="0" kern="1200" baseline="0" dirty="0" smtClean="0">
                        <a:solidFill>
                          <a:srgbClr val="243D7E"/>
                        </a:solidFill>
                        <a:latin typeface="Open Sans Light"/>
                        <a:ea typeface="+mn-ea"/>
                        <a:cs typeface="Open Sans Light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Play</a:t>
                    </a:r>
                    <a:endParaRPr lang="en-US" sz="11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 rot="2700000">
                    <a:off x="5821957" y="3506941"/>
                    <a:ext cx="94600" cy="94600"/>
                  </a:xfrm>
                  <a:prstGeom prst="rect">
                    <a:avLst/>
                  </a:prstGeom>
                  <a:solidFill>
                    <a:srgbClr val="3682A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1762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tt3.jpg"/>
          <p:cNvPicPr>
            <a:picLocks noGrp="1" noChangeAspect="1"/>
          </p:cNvPicPr>
          <p:nvPr>
            <p:ph sz="quarter" idx="2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527641" cy="70914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smtClean="0"/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smtClean="0"/>
              <a:t>On-deck exclusives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smtClean="0"/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smtClean="0"/>
              <a:t>Carrier portals are “on-ramps” to the mobile internet and advertisers can reach consumers on the first few clicks to the internet.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smtClean="0"/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smtClean="0"/>
              <a:t>Carrier inventory currently receives some of the highest click through rates on mobile.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smtClean="0"/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smtClean="0"/>
              <a:t>Standard banner ads on carrier portals average 1%-3%+ CTR 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By Carrier</a:t>
            </a:r>
            <a:br>
              <a:rPr lang="en-US" smtClean="0"/>
            </a:b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2743" y="1828800"/>
            <a:ext cx="1234002" cy="349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07" b="29953"/>
          <a:stretch>
            <a:fillRect/>
          </a:stretch>
        </p:blipFill>
        <p:spPr bwMode="auto">
          <a:xfrm>
            <a:off x="1524000" y="5791200"/>
            <a:ext cx="1045464" cy="4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27427"/>
            <a:ext cx="1219200" cy="3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62603"/>
            <a:ext cx="931163" cy="46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08" y="1828800"/>
            <a:ext cx="1767526" cy="3429000"/>
          </a:xfrm>
          <a:prstGeom prst="rect">
            <a:avLst/>
          </a:prstGeom>
        </p:spPr>
      </p:pic>
      <p:pic>
        <p:nvPicPr>
          <p:cNvPr id="1026" name="Picture 2" descr="http://phandroid.com/wp-content/uploads/2011/09/Boost-Mobile-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88034"/>
            <a:ext cx="819150" cy="6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findthebest.com/sites/default/files/172/media/images/50_4G_LTE_Rate_Plan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0" b="25948"/>
          <a:stretch/>
        </p:blipFill>
        <p:spPr bwMode="auto">
          <a:xfrm>
            <a:off x="7620000" y="5791200"/>
            <a:ext cx="880971" cy="4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7971" y="5416394"/>
            <a:ext cx="9448800" cy="1050967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baseline="0">
                <a:solidFill>
                  <a:srgbClr val="FFFFFF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algn="ctr">
              <a:spcAft>
                <a:spcPts val="60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57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Test all ad sizes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Bidding strategies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Test multiple creative executions: Background color, text ads, animation, messaging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Break-out campaigns by platform: </a:t>
            </a:r>
            <a:r>
              <a:rPr lang="en-US" sz="1600" dirty="0" err="1" smtClean="0"/>
              <a:t>iOS</a:t>
            </a:r>
            <a:r>
              <a:rPr lang="en-US" sz="1600" dirty="0" smtClean="0"/>
              <a:t>, Android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Track conversions to optimize campaign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Setup</a:t>
            </a:r>
            <a:endParaRPr lang="en-US" dirty="0"/>
          </a:p>
        </p:txBody>
      </p:sp>
      <p:pic>
        <p:nvPicPr>
          <p:cNvPr id="10" name="Picture 2" descr="http://www.healthylifestyleplus.com/wp-content/uploads/2010/06/image_consultant.jpg"/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913" y="1371600"/>
            <a:ext cx="473591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1219200"/>
            <a:ext cx="5105400" cy="5018712"/>
          </a:xfrm>
          <a:prstGeom prst="roundRect">
            <a:avLst>
              <a:gd name="adj" fmla="val 591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We recommend CPC; support CPA, but usually transition to </a:t>
            </a:r>
            <a:r>
              <a:rPr lang="en-US" sz="1600" dirty="0" smtClean="0"/>
              <a:t>CPC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/>
              <a:t>CPC Benefits: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Access to higher quality traffic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Extend campaign reach and scale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Beating CPA results in increased margins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Avoids “scale plateau”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/>
              <a:t>CPA </a:t>
            </a:r>
            <a:r>
              <a:rPr lang="en-US" sz="1600" b="1" dirty="0" smtClean="0"/>
              <a:t>Caveats: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Different management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Hard to scale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Pricing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428750"/>
            <a:ext cx="381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 </a:t>
            </a:r>
            <a:r>
              <a:rPr lang="en-US" sz="44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</a:t>
            </a:r>
            <a:r>
              <a:rPr lang="en-US" sz="8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10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Campaigns meet or beat CPA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42" y="3619500"/>
            <a:ext cx="2182933" cy="21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venir LT Std 55 Roman" charset="0"/>
              </a:rPr>
              <a:t>Conversion </a:t>
            </a:r>
            <a:r>
              <a:rPr lang="en-US" dirty="0" smtClean="0">
                <a:sym typeface="Avenir LT Std 55 Roman" charset="0"/>
              </a:rPr>
              <a:t>Tracking to Improve ROI</a:t>
            </a:r>
            <a:endParaRPr lang="en-US" dirty="0" smtClean="0">
              <a:solidFill>
                <a:srgbClr val="FF0000"/>
              </a:solidFill>
              <a:sym typeface="Avenir LT Std 55 Roman" charset="0"/>
            </a:endParaRPr>
          </a:p>
        </p:txBody>
      </p:sp>
      <p:pic>
        <p:nvPicPr>
          <p:cNvPr id="7170" name="Picture 2" descr="http://www.colourbox.com/preview/2022598-590116-gumballs-in-a-jar-isolated-against-a-white-background.jpg" hidden="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17095" r="21667" b="9114"/>
          <a:stretch/>
        </p:blipFill>
        <p:spPr bwMode="auto">
          <a:xfrm>
            <a:off x="2743200" y="4547657"/>
            <a:ext cx="1905000" cy="19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6195" y="1447800"/>
            <a:ext cx="2201780" cy="2209800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/>
                </a:solidFill>
              </a:rPr>
              <a:t>Landing Pages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Pixel dropped on any conversion page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Useful for forms and storefronts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9126" y="1447800"/>
            <a:ext cx="2201780" cy="2209800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Parameter Pass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Passes non-P.I.I. conversion info to advertiser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Includes: site, handset, carrier, etc.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57400" y="3867556"/>
            <a:ext cx="2201780" cy="2498558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Server-side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API call that utilizes </a:t>
            </a:r>
            <a:r>
              <a:rPr lang="en-US" sz="1600" dirty="0" err="1" smtClean="0">
                <a:solidFill>
                  <a:schemeClr val="tx1"/>
                </a:solidFill>
              </a:rPr>
              <a:t>clickID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Transmits </a:t>
            </a:r>
            <a:r>
              <a:rPr lang="en-US" sz="1600" dirty="0">
                <a:solidFill>
                  <a:schemeClr val="tx1"/>
                </a:solidFill>
              </a:rPr>
              <a:t>a call between client and internal servers to attribute a conversion.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07883" y="3867556"/>
            <a:ext cx="2201780" cy="2498558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Secondary Events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Track events the come after the primary conversion</a:t>
            </a: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Useful for partial forms, </a:t>
            </a:r>
            <a:r>
              <a:rPr lang="en-US" sz="1600" dirty="0" err="1" smtClean="0">
                <a:solidFill>
                  <a:schemeClr val="tx1"/>
                </a:solidFill>
              </a:rPr>
              <a:t>eCommerce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etc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2057" y="1447800"/>
            <a:ext cx="2201780" cy="2209800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Call Center Events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Call Duration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Pocket-dial prevention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Quality Sites &amp; Apps</a:t>
            </a:r>
          </a:p>
        </p:txBody>
      </p:sp>
      <p:sp>
        <p:nvSpPr>
          <p:cNvPr id="19459" name="Rectangle 7"/>
          <p:cNvSpPr>
            <a:spLocks/>
          </p:cNvSpPr>
          <p:nvPr/>
        </p:nvSpPr>
        <p:spPr bwMode="auto">
          <a:xfrm>
            <a:off x="2087563" y="704850"/>
            <a:ext cx="497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endParaRPr lang="en-US" sz="2400" dirty="0">
              <a:solidFill>
                <a:srgbClr val="1A2C6D"/>
              </a:solidFill>
              <a:latin typeface="Avenir LT Std 55 Roman" charset="0"/>
              <a:ea typeface="Avenir LT Std 55 Roman" charset="0"/>
              <a:cs typeface="Avenir LT Std 55 Roman" charset="0"/>
              <a:sym typeface="Avenir LT Std 55 Roman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1830102"/>
            <a:ext cx="7649458" cy="3656298"/>
            <a:chOff x="1394783" y="1743595"/>
            <a:chExt cx="6009325" cy="28723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051" y="1785999"/>
              <a:ext cx="979702" cy="20969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927" y="1743595"/>
              <a:ext cx="938942" cy="6985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890560"/>
              <a:ext cx="1155708" cy="1884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783" y="2919118"/>
              <a:ext cx="1154970" cy="2371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735" y="1743595"/>
              <a:ext cx="913193" cy="6102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815" y="4025152"/>
              <a:ext cx="863637" cy="28419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086" y="3977375"/>
              <a:ext cx="983212" cy="24621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934" y="2824694"/>
              <a:ext cx="705397" cy="6630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413" y="3881670"/>
              <a:ext cx="1063969" cy="57115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33" y="3718560"/>
              <a:ext cx="898793" cy="8973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017" y="2866822"/>
              <a:ext cx="1442762" cy="34170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695" y="2514468"/>
              <a:ext cx="1046413" cy="1046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7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dralisyed.com/assets_c/2009/03/chemistry_beakers-thumb-450x337.jpg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172"/>
            <a:ext cx="6096000" cy="4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hs.washington.edu/rbsresplan/laboratory_beaker.jp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39819"/>
            <a:ext cx="4860835" cy="43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13973" y="1981199"/>
            <a:ext cx="2673350" cy="4437185"/>
          </a:xfrm>
        </p:spPr>
        <p:txBody>
          <a:bodyPr/>
          <a:lstStyle/>
          <a:p>
            <a:r>
              <a:rPr lang="en-US" sz="1600" dirty="0"/>
              <a:t>To maximize performance, Jumptap tweaks the targeting mix, including: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Publishers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Sites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Platform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Handset</a:t>
            </a:r>
            <a:endParaRPr lang="en-US" sz="1600" dirty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Bid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Location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Carrier/</a:t>
            </a:r>
            <a:r>
              <a:rPr lang="en-US" sz="1600" dirty="0" err="1" smtClean="0"/>
              <a:t>Wifi</a:t>
            </a:r>
            <a:endParaRPr lang="en-US" sz="1600" dirty="0" smtClean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Creative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Frequency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Optimization by Our Experts</a:t>
            </a:r>
            <a:endParaRPr lang="en-US" dirty="0"/>
          </a:p>
        </p:txBody>
      </p:sp>
      <p:pic>
        <p:nvPicPr>
          <p:cNvPr id="3074" name="Picture 2" descr="http://www.wisegeek.com/static-files/large-images/people-working-in-a-chemistry-lab.jpg" hidden="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30607"/>
          <a:stretch/>
        </p:blipFill>
        <p:spPr bwMode="auto">
          <a:xfrm>
            <a:off x="0" y="2431589"/>
            <a:ext cx="9144000" cy="35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jangelo.co.uk/wp-content/uploads/2011/09/mic_check-590x319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6794799" cy="36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8838" r="3177" b="4529"/>
          <a:stretch/>
        </p:blipFill>
        <p:spPr>
          <a:xfrm>
            <a:off x="3733800" y="1937547"/>
            <a:ext cx="4495800" cy="4387053"/>
          </a:xfrm>
          <a:prstGeom prst="roundRect">
            <a:avLst>
              <a:gd name="adj" fmla="val 2530"/>
            </a:avLst>
          </a:prstGeom>
        </p:spPr>
      </p:pic>
    </p:spTree>
    <p:extLst>
      <p:ext uri="{BB962C8B-B14F-4D97-AF65-F5344CB8AC3E}">
        <p14:creationId xmlns:p14="http://schemas.microsoft.com/office/powerpoint/2010/main" val="4851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Quality, Massive Network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Reaches 86% of US smartphones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047467"/>
            <a:ext cx="2825262" cy="2866177"/>
            <a:chOff x="298939" y="2743200"/>
            <a:chExt cx="2139461" cy="2170444"/>
          </a:xfrm>
        </p:grpSpPr>
        <p:sp>
          <p:nvSpPr>
            <p:cNvPr id="8" name="TextBox 7"/>
            <p:cNvSpPr txBox="1"/>
            <p:nvPr/>
          </p:nvSpPr>
          <p:spPr>
            <a:xfrm>
              <a:off x="298939" y="3429000"/>
              <a:ext cx="2104292" cy="39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Unique Users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2743200"/>
              <a:ext cx="1981200" cy="76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accent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218M</a:t>
              </a:r>
              <a:endParaRPr lang="en-US" sz="6000" b="1" dirty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200" y="3962400"/>
              <a:ext cx="1828800" cy="951244"/>
            </a:xfrm>
            <a:custGeom>
              <a:avLst/>
              <a:gdLst>
                <a:gd name="connsiteX0" fmla="*/ 0 w 1828800"/>
                <a:gd name="connsiteY0" fmla="*/ 139703 h 838200"/>
                <a:gd name="connsiteX1" fmla="*/ 139703 w 1828800"/>
                <a:gd name="connsiteY1" fmla="*/ 0 h 838200"/>
                <a:gd name="connsiteX2" fmla="*/ 1689097 w 1828800"/>
                <a:gd name="connsiteY2" fmla="*/ 0 h 838200"/>
                <a:gd name="connsiteX3" fmla="*/ 1828800 w 1828800"/>
                <a:gd name="connsiteY3" fmla="*/ 139703 h 838200"/>
                <a:gd name="connsiteX4" fmla="*/ 1828800 w 1828800"/>
                <a:gd name="connsiteY4" fmla="*/ 698497 h 838200"/>
                <a:gd name="connsiteX5" fmla="*/ 1689097 w 1828800"/>
                <a:gd name="connsiteY5" fmla="*/ 838200 h 838200"/>
                <a:gd name="connsiteX6" fmla="*/ 139703 w 1828800"/>
                <a:gd name="connsiteY6" fmla="*/ 838200 h 838200"/>
                <a:gd name="connsiteX7" fmla="*/ 0 w 1828800"/>
                <a:gd name="connsiteY7" fmla="*/ 698497 h 838200"/>
                <a:gd name="connsiteX8" fmla="*/ 0 w 1828800"/>
                <a:gd name="connsiteY8" fmla="*/ 139703 h 838200"/>
                <a:gd name="connsiteX0" fmla="*/ 0 w 1828800"/>
                <a:gd name="connsiteY0" fmla="*/ 142215 h 840712"/>
                <a:gd name="connsiteX1" fmla="*/ 139703 w 1828800"/>
                <a:gd name="connsiteY1" fmla="*/ 2512 h 840712"/>
                <a:gd name="connsiteX2" fmla="*/ 894303 w 1828800"/>
                <a:gd name="connsiteY2" fmla="*/ 0 h 840712"/>
                <a:gd name="connsiteX3" fmla="*/ 1689097 w 1828800"/>
                <a:gd name="connsiteY3" fmla="*/ 2512 h 840712"/>
                <a:gd name="connsiteX4" fmla="*/ 1828800 w 1828800"/>
                <a:gd name="connsiteY4" fmla="*/ 142215 h 840712"/>
                <a:gd name="connsiteX5" fmla="*/ 1828800 w 1828800"/>
                <a:gd name="connsiteY5" fmla="*/ 701009 h 840712"/>
                <a:gd name="connsiteX6" fmla="*/ 1689097 w 1828800"/>
                <a:gd name="connsiteY6" fmla="*/ 840712 h 840712"/>
                <a:gd name="connsiteX7" fmla="*/ 139703 w 1828800"/>
                <a:gd name="connsiteY7" fmla="*/ 840712 h 840712"/>
                <a:gd name="connsiteX8" fmla="*/ 0 w 1828800"/>
                <a:gd name="connsiteY8" fmla="*/ 701009 h 840712"/>
                <a:gd name="connsiteX9" fmla="*/ 0 w 1828800"/>
                <a:gd name="connsiteY9" fmla="*/ 142215 h 840712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94303 w 1828800"/>
                <a:gd name="connsiteY2" fmla="*/ 5024 h 845736"/>
                <a:gd name="connsiteX3" fmla="*/ 974690 w 1828800"/>
                <a:gd name="connsiteY3" fmla="*/ 0 h 845736"/>
                <a:gd name="connsiteX4" fmla="*/ 1689097 w 1828800"/>
                <a:gd name="connsiteY4" fmla="*/ 7536 h 845736"/>
                <a:gd name="connsiteX5" fmla="*/ 1828800 w 1828800"/>
                <a:gd name="connsiteY5" fmla="*/ 147239 h 845736"/>
                <a:gd name="connsiteX6" fmla="*/ 1828800 w 1828800"/>
                <a:gd name="connsiteY6" fmla="*/ 706033 h 845736"/>
                <a:gd name="connsiteX7" fmla="*/ 1689097 w 1828800"/>
                <a:gd name="connsiteY7" fmla="*/ 845736 h 845736"/>
                <a:gd name="connsiteX8" fmla="*/ 139703 w 1828800"/>
                <a:gd name="connsiteY8" fmla="*/ 845736 h 845736"/>
                <a:gd name="connsiteX9" fmla="*/ 0 w 1828800"/>
                <a:gd name="connsiteY9" fmla="*/ 706033 h 845736"/>
                <a:gd name="connsiteX10" fmla="*/ 0 w 1828800"/>
                <a:gd name="connsiteY10" fmla="*/ 147239 h 845736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03868 w 1828800"/>
                <a:gd name="connsiteY2" fmla="*/ 0 h 845736"/>
                <a:gd name="connsiteX3" fmla="*/ 894303 w 1828800"/>
                <a:gd name="connsiteY3" fmla="*/ 5024 h 845736"/>
                <a:gd name="connsiteX4" fmla="*/ 974690 w 1828800"/>
                <a:gd name="connsiteY4" fmla="*/ 0 h 845736"/>
                <a:gd name="connsiteX5" fmla="*/ 1689097 w 1828800"/>
                <a:gd name="connsiteY5" fmla="*/ 7536 h 845736"/>
                <a:gd name="connsiteX6" fmla="*/ 1828800 w 1828800"/>
                <a:gd name="connsiteY6" fmla="*/ 147239 h 845736"/>
                <a:gd name="connsiteX7" fmla="*/ 1828800 w 1828800"/>
                <a:gd name="connsiteY7" fmla="*/ 706033 h 845736"/>
                <a:gd name="connsiteX8" fmla="*/ 1689097 w 1828800"/>
                <a:gd name="connsiteY8" fmla="*/ 845736 h 845736"/>
                <a:gd name="connsiteX9" fmla="*/ 139703 w 1828800"/>
                <a:gd name="connsiteY9" fmla="*/ 845736 h 845736"/>
                <a:gd name="connsiteX10" fmla="*/ 0 w 1828800"/>
                <a:gd name="connsiteY10" fmla="*/ 706033 h 845736"/>
                <a:gd name="connsiteX11" fmla="*/ 0 w 1828800"/>
                <a:gd name="connsiteY11" fmla="*/ 147239 h 845736"/>
                <a:gd name="connsiteX0" fmla="*/ 0 w 1828800"/>
                <a:gd name="connsiteY0" fmla="*/ 252747 h 951244"/>
                <a:gd name="connsiteX1" fmla="*/ 139703 w 1828800"/>
                <a:gd name="connsiteY1" fmla="*/ 113044 h 951244"/>
                <a:gd name="connsiteX2" fmla="*/ 803868 w 1828800"/>
                <a:gd name="connsiteY2" fmla="*/ 105508 h 951244"/>
                <a:gd name="connsiteX3" fmla="*/ 894303 w 1828800"/>
                <a:gd name="connsiteY3" fmla="*/ 0 h 951244"/>
                <a:gd name="connsiteX4" fmla="*/ 974690 w 1828800"/>
                <a:gd name="connsiteY4" fmla="*/ 105508 h 951244"/>
                <a:gd name="connsiteX5" fmla="*/ 1689097 w 1828800"/>
                <a:gd name="connsiteY5" fmla="*/ 113044 h 951244"/>
                <a:gd name="connsiteX6" fmla="*/ 1828800 w 1828800"/>
                <a:gd name="connsiteY6" fmla="*/ 252747 h 951244"/>
                <a:gd name="connsiteX7" fmla="*/ 1828800 w 1828800"/>
                <a:gd name="connsiteY7" fmla="*/ 811541 h 951244"/>
                <a:gd name="connsiteX8" fmla="*/ 1689097 w 1828800"/>
                <a:gd name="connsiteY8" fmla="*/ 951244 h 951244"/>
                <a:gd name="connsiteX9" fmla="*/ 139703 w 1828800"/>
                <a:gd name="connsiteY9" fmla="*/ 951244 h 951244"/>
                <a:gd name="connsiteX10" fmla="*/ 0 w 1828800"/>
                <a:gd name="connsiteY10" fmla="*/ 811541 h 951244"/>
                <a:gd name="connsiteX11" fmla="*/ 0 w 1828800"/>
                <a:gd name="connsiteY11" fmla="*/ 252747 h 9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951244">
                  <a:moveTo>
                    <a:pt x="0" y="252747"/>
                  </a:moveTo>
                  <a:cubicBezTo>
                    <a:pt x="0" y="175591"/>
                    <a:pt x="62547" y="113044"/>
                    <a:pt x="139703" y="113044"/>
                  </a:cubicBezTo>
                  <a:lnTo>
                    <a:pt x="803868" y="105508"/>
                  </a:lnTo>
                  <a:lnTo>
                    <a:pt x="894303" y="0"/>
                  </a:lnTo>
                  <a:lnTo>
                    <a:pt x="974690" y="105508"/>
                  </a:lnTo>
                  <a:lnTo>
                    <a:pt x="1689097" y="113044"/>
                  </a:lnTo>
                  <a:cubicBezTo>
                    <a:pt x="1766253" y="113044"/>
                    <a:pt x="1828800" y="175591"/>
                    <a:pt x="1828800" y="252747"/>
                  </a:cubicBezTo>
                  <a:lnTo>
                    <a:pt x="1828800" y="811541"/>
                  </a:lnTo>
                  <a:cubicBezTo>
                    <a:pt x="1828800" y="888697"/>
                    <a:pt x="1766253" y="951244"/>
                    <a:pt x="1689097" y="951244"/>
                  </a:cubicBezTo>
                  <a:lnTo>
                    <a:pt x="139703" y="951244"/>
                  </a:lnTo>
                  <a:cubicBezTo>
                    <a:pt x="62547" y="951244"/>
                    <a:pt x="0" y="888697"/>
                    <a:pt x="0" y="811541"/>
                  </a:cubicBezTo>
                  <a:lnTo>
                    <a:pt x="0" y="252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Top 4 Largest Networks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18338" y="2696423"/>
            <a:ext cx="2825262" cy="2866177"/>
            <a:chOff x="298939" y="2743200"/>
            <a:chExt cx="2139461" cy="2170444"/>
          </a:xfrm>
        </p:grpSpPr>
        <p:sp>
          <p:nvSpPr>
            <p:cNvPr id="14" name="TextBox 13"/>
            <p:cNvSpPr txBox="1"/>
            <p:nvPr/>
          </p:nvSpPr>
          <p:spPr>
            <a:xfrm>
              <a:off x="298939" y="3429000"/>
              <a:ext cx="2104292" cy="39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Sites &amp; Apps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2743200"/>
              <a:ext cx="1981200" cy="76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77K+</a:t>
              </a:r>
              <a:endParaRPr lang="en-US" sz="6000" b="1" dirty="0">
                <a:solidFill>
                  <a:schemeClr val="accent6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Rounded Rectangle 10"/>
            <p:cNvSpPr/>
            <p:nvPr/>
          </p:nvSpPr>
          <p:spPr>
            <a:xfrm>
              <a:off x="457200" y="3962400"/>
              <a:ext cx="1828800" cy="951244"/>
            </a:xfrm>
            <a:custGeom>
              <a:avLst/>
              <a:gdLst>
                <a:gd name="connsiteX0" fmla="*/ 0 w 1828800"/>
                <a:gd name="connsiteY0" fmla="*/ 139703 h 838200"/>
                <a:gd name="connsiteX1" fmla="*/ 139703 w 1828800"/>
                <a:gd name="connsiteY1" fmla="*/ 0 h 838200"/>
                <a:gd name="connsiteX2" fmla="*/ 1689097 w 1828800"/>
                <a:gd name="connsiteY2" fmla="*/ 0 h 838200"/>
                <a:gd name="connsiteX3" fmla="*/ 1828800 w 1828800"/>
                <a:gd name="connsiteY3" fmla="*/ 139703 h 838200"/>
                <a:gd name="connsiteX4" fmla="*/ 1828800 w 1828800"/>
                <a:gd name="connsiteY4" fmla="*/ 698497 h 838200"/>
                <a:gd name="connsiteX5" fmla="*/ 1689097 w 1828800"/>
                <a:gd name="connsiteY5" fmla="*/ 838200 h 838200"/>
                <a:gd name="connsiteX6" fmla="*/ 139703 w 1828800"/>
                <a:gd name="connsiteY6" fmla="*/ 838200 h 838200"/>
                <a:gd name="connsiteX7" fmla="*/ 0 w 1828800"/>
                <a:gd name="connsiteY7" fmla="*/ 698497 h 838200"/>
                <a:gd name="connsiteX8" fmla="*/ 0 w 1828800"/>
                <a:gd name="connsiteY8" fmla="*/ 139703 h 838200"/>
                <a:gd name="connsiteX0" fmla="*/ 0 w 1828800"/>
                <a:gd name="connsiteY0" fmla="*/ 142215 h 840712"/>
                <a:gd name="connsiteX1" fmla="*/ 139703 w 1828800"/>
                <a:gd name="connsiteY1" fmla="*/ 2512 h 840712"/>
                <a:gd name="connsiteX2" fmla="*/ 894303 w 1828800"/>
                <a:gd name="connsiteY2" fmla="*/ 0 h 840712"/>
                <a:gd name="connsiteX3" fmla="*/ 1689097 w 1828800"/>
                <a:gd name="connsiteY3" fmla="*/ 2512 h 840712"/>
                <a:gd name="connsiteX4" fmla="*/ 1828800 w 1828800"/>
                <a:gd name="connsiteY4" fmla="*/ 142215 h 840712"/>
                <a:gd name="connsiteX5" fmla="*/ 1828800 w 1828800"/>
                <a:gd name="connsiteY5" fmla="*/ 701009 h 840712"/>
                <a:gd name="connsiteX6" fmla="*/ 1689097 w 1828800"/>
                <a:gd name="connsiteY6" fmla="*/ 840712 h 840712"/>
                <a:gd name="connsiteX7" fmla="*/ 139703 w 1828800"/>
                <a:gd name="connsiteY7" fmla="*/ 840712 h 840712"/>
                <a:gd name="connsiteX8" fmla="*/ 0 w 1828800"/>
                <a:gd name="connsiteY8" fmla="*/ 701009 h 840712"/>
                <a:gd name="connsiteX9" fmla="*/ 0 w 1828800"/>
                <a:gd name="connsiteY9" fmla="*/ 142215 h 840712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94303 w 1828800"/>
                <a:gd name="connsiteY2" fmla="*/ 5024 h 845736"/>
                <a:gd name="connsiteX3" fmla="*/ 974690 w 1828800"/>
                <a:gd name="connsiteY3" fmla="*/ 0 h 845736"/>
                <a:gd name="connsiteX4" fmla="*/ 1689097 w 1828800"/>
                <a:gd name="connsiteY4" fmla="*/ 7536 h 845736"/>
                <a:gd name="connsiteX5" fmla="*/ 1828800 w 1828800"/>
                <a:gd name="connsiteY5" fmla="*/ 147239 h 845736"/>
                <a:gd name="connsiteX6" fmla="*/ 1828800 w 1828800"/>
                <a:gd name="connsiteY6" fmla="*/ 706033 h 845736"/>
                <a:gd name="connsiteX7" fmla="*/ 1689097 w 1828800"/>
                <a:gd name="connsiteY7" fmla="*/ 845736 h 845736"/>
                <a:gd name="connsiteX8" fmla="*/ 139703 w 1828800"/>
                <a:gd name="connsiteY8" fmla="*/ 845736 h 845736"/>
                <a:gd name="connsiteX9" fmla="*/ 0 w 1828800"/>
                <a:gd name="connsiteY9" fmla="*/ 706033 h 845736"/>
                <a:gd name="connsiteX10" fmla="*/ 0 w 1828800"/>
                <a:gd name="connsiteY10" fmla="*/ 147239 h 845736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03868 w 1828800"/>
                <a:gd name="connsiteY2" fmla="*/ 0 h 845736"/>
                <a:gd name="connsiteX3" fmla="*/ 894303 w 1828800"/>
                <a:gd name="connsiteY3" fmla="*/ 5024 h 845736"/>
                <a:gd name="connsiteX4" fmla="*/ 974690 w 1828800"/>
                <a:gd name="connsiteY4" fmla="*/ 0 h 845736"/>
                <a:gd name="connsiteX5" fmla="*/ 1689097 w 1828800"/>
                <a:gd name="connsiteY5" fmla="*/ 7536 h 845736"/>
                <a:gd name="connsiteX6" fmla="*/ 1828800 w 1828800"/>
                <a:gd name="connsiteY6" fmla="*/ 147239 h 845736"/>
                <a:gd name="connsiteX7" fmla="*/ 1828800 w 1828800"/>
                <a:gd name="connsiteY7" fmla="*/ 706033 h 845736"/>
                <a:gd name="connsiteX8" fmla="*/ 1689097 w 1828800"/>
                <a:gd name="connsiteY8" fmla="*/ 845736 h 845736"/>
                <a:gd name="connsiteX9" fmla="*/ 139703 w 1828800"/>
                <a:gd name="connsiteY9" fmla="*/ 845736 h 845736"/>
                <a:gd name="connsiteX10" fmla="*/ 0 w 1828800"/>
                <a:gd name="connsiteY10" fmla="*/ 706033 h 845736"/>
                <a:gd name="connsiteX11" fmla="*/ 0 w 1828800"/>
                <a:gd name="connsiteY11" fmla="*/ 147239 h 845736"/>
                <a:gd name="connsiteX0" fmla="*/ 0 w 1828800"/>
                <a:gd name="connsiteY0" fmla="*/ 252747 h 951244"/>
                <a:gd name="connsiteX1" fmla="*/ 139703 w 1828800"/>
                <a:gd name="connsiteY1" fmla="*/ 113044 h 951244"/>
                <a:gd name="connsiteX2" fmla="*/ 803868 w 1828800"/>
                <a:gd name="connsiteY2" fmla="*/ 105508 h 951244"/>
                <a:gd name="connsiteX3" fmla="*/ 894303 w 1828800"/>
                <a:gd name="connsiteY3" fmla="*/ 0 h 951244"/>
                <a:gd name="connsiteX4" fmla="*/ 974690 w 1828800"/>
                <a:gd name="connsiteY4" fmla="*/ 105508 h 951244"/>
                <a:gd name="connsiteX5" fmla="*/ 1689097 w 1828800"/>
                <a:gd name="connsiteY5" fmla="*/ 113044 h 951244"/>
                <a:gd name="connsiteX6" fmla="*/ 1828800 w 1828800"/>
                <a:gd name="connsiteY6" fmla="*/ 252747 h 951244"/>
                <a:gd name="connsiteX7" fmla="*/ 1828800 w 1828800"/>
                <a:gd name="connsiteY7" fmla="*/ 811541 h 951244"/>
                <a:gd name="connsiteX8" fmla="*/ 1689097 w 1828800"/>
                <a:gd name="connsiteY8" fmla="*/ 951244 h 951244"/>
                <a:gd name="connsiteX9" fmla="*/ 139703 w 1828800"/>
                <a:gd name="connsiteY9" fmla="*/ 951244 h 951244"/>
                <a:gd name="connsiteX10" fmla="*/ 0 w 1828800"/>
                <a:gd name="connsiteY10" fmla="*/ 811541 h 951244"/>
                <a:gd name="connsiteX11" fmla="*/ 0 w 1828800"/>
                <a:gd name="connsiteY11" fmla="*/ 252747 h 9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951244">
                  <a:moveTo>
                    <a:pt x="0" y="252747"/>
                  </a:moveTo>
                  <a:cubicBezTo>
                    <a:pt x="0" y="175591"/>
                    <a:pt x="62547" y="113044"/>
                    <a:pt x="139703" y="113044"/>
                  </a:cubicBezTo>
                  <a:lnTo>
                    <a:pt x="803868" y="105508"/>
                  </a:lnTo>
                  <a:lnTo>
                    <a:pt x="894303" y="0"/>
                  </a:lnTo>
                  <a:lnTo>
                    <a:pt x="974690" y="105508"/>
                  </a:lnTo>
                  <a:lnTo>
                    <a:pt x="1689097" y="113044"/>
                  </a:lnTo>
                  <a:cubicBezTo>
                    <a:pt x="1766253" y="113044"/>
                    <a:pt x="1828800" y="175591"/>
                    <a:pt x="1828800" y="252747"/>
                  </a:cubicBezTo>
                  <a:lnTo>
                    <a:pt x="1828800" y="811541"/>
                  </a:lnTo>
                  <a:cubicBezTo>
                    <a:pt x="1828800" y="888697"/>
                    <a:pt x="1766253" y="951244"/>
                    <a:pt x="1689097" y="951244"/>
                  </a:cubicBezTo>
                  <a:lnTo>
                    <a:pt x="139703" y="951244"/>
                  </a:lnTo>
                  <a:cubicBezTo>
                    <a:pt x="62547" y="951244"/>
                    <a:pt x="0" y="888697"/>
                    <a:pt x="0" y="811541"/>
                  </a:cubicBezTo>
                  <a:lnTo>
                    <a:pt x="0" y="2527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algn="ctr"/>
              <a:r>
                <a:rPr lang="en-US" sz="2400" dirty="0" smtClean="0"/>
                <a:t>1</a:t>
              </a:r>
              <a:r>
                <a:rPr lang="en-US" sz="2400" baseline="30000" dirty="0" smtClean="0"/>
                <a:t>st</a:t>
              </a:r>
              <a:r>
                <a:rPr lang="en-US" sz="2400" dirty="0" smtClean="0"/>
                <a:t> or 2</a:t>
              </a:r>
              <a:r>
                <a:rPr lang="en-US" sz="2400" baseline="30000" dirty="0" smtClean="0"/>
                <a:t>nd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 smtClean="0"/>
                <a:t>Ad Call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61538" y="2047467"/>
            <a:ext cx="2825262" cy="2866177"/>
            <a:chOff x="298939" y="2743200"/>
            <a:chExt cx="2139461" cy="2170444"/>
          </a:xfrm>
        </p:grpSpPr>
        <p:sp>
          <p:nvSpPr>
            <p:cNvPr id="18" name="TextBox 17"/>
            <p:cNvSpPr txBox="1"/>
            <p:nvPr/>
          </p:nvSpPr>
          <p:spPr>
            <a:xfrm>
              <a:off x="298939" y="3429000"/>
              <a:ext cx="2104292" cy="39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64D3D"/>
                  </a:solidFill>
                </a:rPr>
                <a:t>Requests</a:t>
              </a:r>
              <a:endParaRPr lang="en-US" sz="2400" dirty="0">
                <a:solidFill>
                  <a:srgbClr val="F64D3D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2743200"/>
              <a:ext cx="1981200" cy="86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F64D3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60B</a:t>
              </a:r>
              <a:endParaRPr lang="en-US" sz="6000" b="1" dirty="0">
                <a:solidFill>
                  <a:srgbClr val="F64D3D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Rounded Rectangle 10"/>
            <p:cNvSpPr/>
            <p:nvPr/>
          </p:nvSpPr>
          <p:spPr>
            <a:xfrm>
              <a:off x="457200" y="3962400"/>
              <a:ext cx="1828800" cy="951244"/>
            </a:xfrm>
            <a:custGeom>
              <a:avLst/>
              <a:gdLst>
                <a:gd name="connsiteX0" fmla="*/ 0 w 1828800"/>
                <a:gd name="connsiteY0" fmla="*/ 139703 h 838200"/>
                <a:gd name="connsiteX1" fmla="*/ 139703 w 1828800"/>
                <a:gd name="connsiteY1" fmla="*/ 0 h 838200"/>
                <a:gd name="connsiteX2" fmla="*/ 1689097 w 1828800"/>
                <a:gd name="connsiteY2" fmla="*/ 0 h 838200"/>
                <a:gd name="connsiteX3" fmla="*/ 1828800 w 1828800"/>
                <a:gd name="connsiteY3" fmla="*/ 139703 h 838200"/>
                <a:gd name="connsiteX4" fmla="*/ 1828800 w 1828800"/>
                <a:gd name="connsiteY4" fmla="*/ 698497 h 838200"/>
                <a:gd name="connsiteX5" fmla="*/ 1689097 w 1828800"/>
                <a:gd name="connsiteY5" fmla="*/ 838200 h 838200"/>
                <a:gd name="connsiteX6" fmla="*/ 139703 w 1828800"/>
                <a:gd name="connsiteY6" fmla="*/ 838200 h 838200"/>
                <a:gd name="connsiteX7" fmla="*/ 0 w 1828800"/>
                <a:gd name="connsiteY7" fmla="*/ 698497 h 838200"/>
                <a:gd name="connsiteX8" fmla="*/ 0 w 1828800"/>
                <a:gd name="connsiteY8" fmla="*/ 139703 h 838200"/>
                <a:gd name="connsiteX0" fmla="*/ 0 w 1828800"/>
                <a:gd name="connsiteY0" fmla="*/ 142215 h 840712"/>
                <a:gd name="connsiteX1" fmla="*/ 139703 w 1828800"/>
                <a:gd name="connsiteY1" fmla="*/ 2512 h 840712"/>
                <a:gd name="connsiteX2" fmla="*/ 894303 w 1828800"/>
                <a:gd name="connsiteY2" fmla="*/ 0 h 840712"/>
                <a:gd name="connsiteX3" fmla="*/ 1689097 w 1828800"/>
                <a:gd name="connsiteY3" fmla="*/ 2512 h 840712"/>
                <a:gd name="connsiteX4" fmla="*/ 1828800 w 1828800"/>
                <a:gd name="connsiteY4" fmla="*/ 142215 h 840712"/>
                <a:gd name="connsiteX5" fmla="*/ 1828800 w 1828800"/>
                <a:gd name="connsiteY5" fmla="*/ 701009 h 840712"/>
                <a:gd name="connsiteX6" fmla="*/ 1689097 w 1828800"/>
                <a:gd name="connsiteY6" fmla="*/ 840712 h 840712"/>
                <a:gd name="connsiteX7" fmla="*/ 139703 w 1828800"/>
                <a:gd name="connsiteY7" fmla="*/ 840712 h 840712"/>
                <a:gd name="connsiteX8" fmla="*/ 0 w 1828800"/>
                <a:gd name="connsiteY8" fmla="*/ 701009 h 840712"/>
                <a:gd name="connsiteX9" fmla="*/ 0 w 1828800"/>
                <a:gd name="connsiteY9" fmla="*/ 142215 h 840712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94303 w 1828800"/>
                <a:gd name="connsiteY2" fmla="*/ 5024 h 845736"/>
                <a:gd name="connsiteX3" fmla="*/ 974690 w 1828800"/>
                <a:gd name="connsiteY3" fmla="*/ 0 h 845736"/>
                <a:gd name="connsiteX4" fmla="*/ 1689097 w 1828800"/>
                <a:gd name="connsiteY4" fmla="*/ 7536 h 845736"/>
                <a:gd name="connsiteX5" fmla="*/ 1828800 w 1828800"/>
                <a:gd name="connsiteY5" fmla="*/ 147239 h 845736"/>
                <a:gd name="connsiteX6" fmla="*/ 1828800 w 1828800"/>
                <a:gd name="connsiteY6" fmla="*/ 706033 h 845736"/>
                <a:gd name="connsiteX7" fmla="*/ 1689097 w 1828800"/>
                <a:gd name="connsiteY7" fmla="*/ 845736 h 845736"/>
                <a:gd name="connsiteX8" fmla="*/ 139703 w 1828800"/>
                <a:gd name="connsiteY8" fmla="*/ 845736 h 845736"/>
                <a:gd name="connsiteX9" fmla="*/ 0 w 1828800"/>
                <a:gd name="connsiteY9" fmla="*/ 706033 h 845736"/>
                <a:gd name="connsiteX10" fmla="*/ 0 w 1828800"/>
                <a:gd name="connsiteY10" fmla="*/ 147239 h 845736"/>
                <a:gd name="connsiteX0" fmla="*/ 0 w 1828800"/>
                <a:gd name="connsiteY0" fmla="*/ 147239 h 845736"/>
                <a:gd name="connsiteX1" fmla="*/ 139703 w 1828800"/>
                <a:gd name="connsiteY1" fmla="*/ 7536 h 845736"/>
                <a:gd name="connsiteX2" fmla="*/ 803868 w 1828800"/>
                <a:gd name="connsiteY2" fmla="*/ 0 h 845736"/>
                <a:gd name="connsiteX3" fmla="*/ 894303 w 1828800"/>
                <a:gd name="connsiteY3" fmla="*/ 5024 h 845736"/>
                <a:gd name="connsiteX4" fmla="*/ 974690 w 1828800"/>
                <a:gd name="connsiteY4" fmla="*/ 0 h 845736"/>
                <a:gd name="connsiteX5" fmla="*/ 1689097 w 1828800"/>
                <a:gd name="connsiteY5" fmla="*/ 7536 h 845736"/>
                <a:gd name="connsiteX6" fmla="*/ 1828800 w 1828800"/>
                <a:gd name="connsiteY6" fmla="*/ 147239 h 845736"/>
                <a:gd name="connsiteX7" fmla="*/ 1828800 w 1828800"/>
                <a:gd name="connsiteY7" fmla="*/ 706033 h 845736"/>
                <a:gd name="connsiteX8" fmla="*/ 1689097 w 1828800"/>
                <a:gd name="connsiteY8" fmla="*/ 845736 h 845736"/>
                <a:gd name="connsiteX9" fmla="*/ 139703 w 1828800"/>
                <a:gd name="connsiteY9" fmla="*/ 845736 h 845736"/>
                <a:gd name="connsiteX10" fmla="*/ 0 w 1828800"/>
                <a:gd name="connsiteY10" fmla="*/ 706033 h 845736"/>
                <a:gd name="connsiteX11" fmla="*/ 0 w 1828800"/>
                <a:gd name="connsiteY11" fmla="*/ 147239 h 845736"/>
                <a:gd name="connsiteX0" fmla="*/ 0 w 1828800"/>
                <a:gd name="connsiteY0" fmla="*/ 252747 h 951244"/>
                <a:gd name="connsiteX1" fmla="*/ 139703 w 1828800"/>
                <a:gd name="connsiteY1" fmla="*/ 113044 h 951244"/>
                <a:gd name="connsiteX2" fmla="*/ 803868 w 1828800"/>
                <a:gd name="connsiteY2" fmla="*/ 105508 h 951244"/>
                <a:gd name="connsiteX3" fmla="*/ 894303 w 1828800"/>
                <a:gd name="connsiteY3" fmla="*/ 0 h 951244"/>
                <a:gd name="connsiteX4" fmla="*/ 974690 w 1828800"/>
                <a:gd name="connsiteY4" fmla="*/ 105508 h 951244"/>
                <a:gd name="connsiteX5" fmla="*/ 1689097 w 1828800"/>
                <a:gd name="connsiteY5" fmla="*/ 113044 h 951244"/>
                <a:gd name="connsiteX6" fmla="*/ 1828800 w 1828800"/>
                <a:gd name="connsiteY6" fmla="*/ 252747 h 951244"/>
                <a:gd name="connsiteX7" fmla="*/ 1828800 w 1828800"/>
                <a:gd name="connsiteY7" fmla="*/ 811541 h 951244"/>
                <a:gd name="connsiteX8" fmla="*/ 1689097 w 1828800"/>
                <a:gd name="connsiteY8" fmla="*/ 951244 h 951244"/>
                <a:gd name="connsiteX9" fmla="*/ 139703 w 1828800"/>
                <a:gd name="connsiteY9" fmla="*/ 951244 h 951244"/>
                <a:gd name="connsiteX10" fmla="*/ 0 w 1828800"/>
                <a:gd name="connsiteY10" fmla="*/ 811541 h 951244"/>
                <a:gd name="connsiteX11" fmla="*/ 0 w 1828800"/>
                <a:gd name="connsiteY11" fmla="*/ 252747 h 9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951244">
                  <a:moveTo>
                    <a:pt x="0" y="252747"/>
                  </a:moveTo>
                  <a:cubicBezTo>
                    <a:pt x="0" y="175591"/>
                    <a:pt x="62547" y="113044"/>
                    <a:pt x="139703" y="113044"/>
                  </a:cubicBezTo>
                  <a:lnTo>
                    <a:pt x="803868" y="105508"/>
                  </a:lnTo>
                  <a:lnTo>
                    <a:pt x="894303" y="0"/>
                  </a:lnTo>
                  <a:lnTo>
                    <a:pt x="974690" y="105508"/>
                  </a:lnTo>
                  <a:lnTo>
                    <a:pt x="1689097" y="113044"/>
                  </a:lnTo>
                  <a:cubicBezTo>
                    <a:pt x="1766253" y="113044"/>
                    <a:pt x="1828800" y="175591"/>
                    <a:pt x="1828800" y="252747"/>
                  </a:cubicBezTo>
                  <a:lnTo>
                    <a:pt x="1828800" y="811541"/>
                  </a:lnTo>
                  <a:cubicBezTo>
                    <a:pt x="1828800" y="888697"/>
                    <a:pt x="1766253" y="951244"/>
                    <a:pt x="1689097" y="951244"/>
                  </a:cubicBezTo>
                  <a:lnTo>
                    <a:pt x="139703" y="951244"/>
                  </a:lnTo>
                  <a:cubicBezTo>
                    <a:pt x="62547" y="951244"/>
                    <a:pt x="0" y="888697"/>
                    <a:pt x="0" y="811541"/>
                  </a:cubicBezTo>
                  <a:lnTo>
                    <a:pt x="0" y="252747"/>
                  </a:lnTo>
                  <a:close/>
                </a:path>
              </a:pathLst>
            </a:custGeom>
            <a:solidFill>
              <a:srgbClr val="F64D3D"/>
            </a:solidFill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algn="ctr"/>
              <a:r>
                <a:rPr lang="en-US" sz="2400" dirty="0" smtClean="0"/>
                <a:t>4 RTB Partners Integrated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4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Results And Start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Results In 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69738"/>
            <a:ext cx="8669215" cy="3856368"/>
          </a:xfrm>
          <a:prstGeom prst="roundRect">
            <a:avLst>
              <a:gd name="adj" fmla="val 2381"/>
            </a:avLst>
          </a:prstGeom>
        </p:spPr>
      </p:pic>
    </p:spTree>
    <p:extLst>
      <p:ext uri="{BB962C8B-B14F-4D97-AF65-F5344CB8AC3E}">
        <p14:creationId xmlns:p14="http://schemas.microsoft.com/office/powerpoint/2010/main" val="16553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 Who Saw Your Ads</a:t>
            </a:r>
            <a:br>
              <a:rPr lang="en-US" smtClean="0"/>
            </a:br>
            <a:r>
              <a:rPr lang="en-US" smtClean="0"/>
              <a:t>and Who Engaged with Them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26965" y="1829039"/>
            <a:ext cx="7217610" cy="4495800"/>
            <a:chOff x="1360218" y="1905000"/>
            <a:chExt cx="6412183" cy="39941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093" y="1905000"/>
              <a:ext cx="4406308" cy="39941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0" t="19932" r="12750" b="24198"/>
            <a:stretch/>
          </p:blipFill>
          <p:spPr>
            <a:xfrm>
              <a:off x="1360218" y="2777848"/>
              <a:ext cx="3536733" cy="3053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98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Account Management &amp; Support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70262" y="2341786"/>
            <a:ext cx="2403475" cy="323351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rPr>
              <a:t>Mid-Campaign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24/7 optimization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Weekly calls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Expert team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2341786"/>
            <a:ext cx="2403475" cy="323351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rPr>
              <a:t>Post-Campaign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Wrap-up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Audience Insight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Recommendations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95600" y="2197100"/>
            <a:ext cx="0" cy="237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237693"/>
            <a:ext cx="0" cy="23343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48225"/>
            <a:ext cx="714375" cy="714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39" y="4848225"/>
            <a:ext cx="714375" cy="714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49" y="4848225"/>
            <a:ext cx="714375" cy="714375"/>
          </a:xfrm>
          <a:prstGeom prst="rect">
            <a:avLst/>
          </a:prstGeom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492125" y="2329086"/>
            <a:ext cx="2403475" cy="323351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rPr>
              <a:t>Pre-Campaign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Best practices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Banner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analysis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18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13973" y="2268415"/>
            <a:ext cx="2673350" cy="4589585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201 Employees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Data Analysts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Optimizers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Engineers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Researchers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a Team of Data Scientists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-304" r="6482" b="304"/>
          <a:stretch/>
        </p:blipFill>
        <p:spPr>
          <a:xfrm>
            <a:off x="3352800" y="1963616"/>
            <a:ext cx="4988169" cy="3257228"/>
          </a:xfrm>
          <a:prstGeom prst="roundRect">
            <a:avLst>
              <a:gd name="adj" fmla="val 3588"/>
            </a:avLst>
          </a:prstGeom>
        </p:spPr>
      </p:pic>
    </p:spTree>
    <p:extLst>
      <p:ext uri="{BB962C8B-B14F-4D97-AF65-F5344CB8AC3E}">
        <p14:creationId xmlns:p14="http://schemas.microsoft.com/office/powerpoint/2010/main" val="1552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Type:</a:t>
            </a:r>
            <a:br>
              <a:rPr lang="en-US" dirty="0" smtClean="0"/>
            </a:br>
            <a:r>
              <a:rPr lang="en-US" dirty="0" smtClean="0"/>
              <a:t>Click-To-Call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 smtClean="0"/>
              <a:t>Unique technology to measure call duration, and optimize campaign: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Site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Handset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Banner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Category</a:t>
            </a:r>
          </a:p>
          <a:p>
            <a:endParaRPr lang="en-US" sz="1600" dirty="0" smtClean="0"/>
          </a:p>
          <a:p>
            <a:r>
              <a:rPr lang="en-US" sz="1600" dirty="0" smtClean="0"/>
              <a:t>Sophisticated optimization approach lowers acquisition costs and increases quality.</a:t>
            </a:r>
          </a:p>
          <a:p>
            <a:r>
              <a:rPr lang="en-US" sz="1600" dirty="0" smtClean="0"/>
              <a:t>Audience analytics  provides a detailed demographic report of who called and who converted.</a:t>
            </a: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Click-To-Call Campaigns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376732"/>
            <a:ext cx="1870395" cy="187039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078337"/>
            <a:ext cx="1870395" cy="1870395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18" y="1376732"/>
            <a:ext cx="1870395" cy="1870395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18" y="4078337"/>
            <a:ext cx="1870395" cy="187039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3962401" y="3247127"/>
            <a:ext cx="187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 Log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71218" y="3247127"/>
            <a:ext cx="187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Caller Financials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943490"/>
            <a:ext cx="187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Caller Interests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65356" y="5955268"/>
            <a:ext cx="187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Caller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CASE STUDY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pc="-150" dirty="0" smtClean="0"/>
              <a:t>Direct </a:t>
            </a:r>
            <a:r>
              <a:rPr lang="en-US" spc="-150" dirty="0"/>
              <a:t>Response </a:t>
            </a:r>
            <a:r>
              <a:rPr lang="en-US" spc="-150" dirty="0" smtClean="0"/>
              <a:t>Agency - Insurance Industry</a:t>
            </a:r>
            <a:endParaRPr lang="en-US" spc="-15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8613" y="1997383"/>
            <a:ext cx="3673049" cy="3889314"/>
            <a:chOff x="261967" y="1770788"/>
            <a:chExt cx="3673049" cy="3889314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261967" y="1770788"/>
              <a:ext cx="3027033" cy="3870326"/>
            </a:xfrm>
            <a:prstGeom prst="roundRect">
              <a:avLst>
                <a:gd name="adj" fmla="val 2201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5400000">
              <a:off x="1686402" y="3411487"/>
              <a:ext cx="3889312" cy="607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103120" y="1770788"/>
              <a:ext cx="1227539" cy="387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920" y="5025040"/>
            <a:ext cx="2926080" cy="554389"/>
            <a:chOff x="2103120" y="2741255"/>
            <a:chExt cx="7540980" cy="1428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600" y="2741255"/>
              <a:ext cx="2857500" cy="1428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120" y="2741255"/>
              <a:ext cx="2857500" cy="1428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860" y="2741255"/>
              <a:ext cx="2857500" cy="14287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3400" y="4588877"/>
            <a:ext cx="27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CLIENTS INCLUDE: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720" y="2757607"/>
            <a:ext cx="27612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Goal</a:t>
            </a:r>
            <a:r>
              <a:rPr lang="en-US" dirty="0" smtClean="0"/>
              <a:t>: Generate leads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/>
              <a:t>in the form of quotes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Method</a:t>
            </a:r>
            <a:r>
              <a:rPr lang="en-US" dirty="0" smtClean="0"/>
              <a:t>: </a:t>
            </a:r>
            <a:r>
              <a:rPr lang="en-US" dirty="0"/>
              <a:t>Click to Call</a:t>
            </a:r>
          </a:p>
          <a:p>
            <a:pPr>
              <a:spcAft>
                <a:spcPts val="1800"/>
              </a:spcAft>
            </a:pPr>
            <a:r>
              <a:rPr lang="en-US" b="1" dirty="0"/>
              <a:t>CPA </a:t>
            </a:r>
            <a:r>
              <a:rPr lang="en-US" b="1" dirty="0" smtClean="0"/>
              <a:t>Goal</a:t>
            </a:r>
            <a:r>
              <a:rPr lang="en-US" dirty="0" smtClean="0"/>
              <a:t>: </a:t>
            </a:r>
            <a:r>
              <a:rPr lang="en-US" dirty="0"/>
              <a:t>$20.00</a:t>
            </a:r>
          </a:p>
        </p:txBody>
      </p:sp>
      <p:grpSp>
        <p:nvGrpSpPr>
          <p:cNvPr id="2048" name="Group 2047"/>
          <p:cNvGrpSpPr/>
          <p:nvPr/>
        </p:nvGrpSpPr>
        <p:grpSpPr>
          <a:xfrm>
            <a:off x="4101662" y="2190690"/>
            <a:ext cx="4204138" cy="3165187"/>
            <a:chOff x="4101662" y="2190690"/>
            <a:chExt cx="4204138" cy="3165187"/>
          </a:xfrm>
        </p:grpSpPr>
        <p:sp>
          <p:nvSpPr>
            <p:cNvPr id="29" name="TextBox 28"/>
            <p:cNvSpPr txBox="1"/>
            <p:nvPr/>
          </p:nvSpPr>
          <p:spPr>
            <a:xfrm>
              <a:off x="6553200" y="2895600"/>
              <a:ext cx="17526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$7.77</a:t>
              </a:r>
            </a:p>
            <a:p>
              <a:pPr algn="ctr"/>
              <a:r>
                <a:rPr lang="en-US" dirty="0" smtClean="0"/>
                <a:t>CPA Average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895600"/>
              <a:ext cx="17526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221%</a:t>
              </a:r>
            </a:p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ROI (Approx.)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4309437"/>
              <a:ext cx="17526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6,000</a:t>
              </a:r>
            </a:p>
            <a:p>
              <a:pPr algn="ctr"/>
              <a:r>
                <a:rPr lang="en-US" dirty="0" smtClean="0"/>
                <a:t>Quotes, Q1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3200" y="4302262"/>
              <a:ext cx="17526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CTR</a:t>
              </a:r>
            </a:p>
            <a:p>
              <a:pPr algn="ctr"/>
              <a:r>
                <a:rPr lang="en-US" dirty="0" smtClean="0"/>
                <a:t>Became Goal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01662" y="219069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RESULTS</a:t>
              </a:r>
              <a:endPara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7200" y="21906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CAMPAIGN</a:t>
            </a:r>
            <a:endParaRPr lang="en-US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CASE STUDY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pc="-150" dirty="0" smtClean="0"/>
              <a:t>Direct </a:t>
            </a:r>
            <a:r>
              <a:rPr lang="en-US" spc="-150" dirty="0"/>
              <a:t>Response </a:t>
            </a:r>
            <a:r>
              <a:rPr lang="en-US" spc="-150" dirty="0" smtClean="0"/>
              <a:t>Agency - Insurance Industry</a:t>
            </a:r>
            <a:endParaRPr lang="en-US" spc="-150" dirty="0"/>
          </a:p>
        </p:txBody>
      </p:sp>
      <p:pic>
        <p:nvPicPr>
          <p:cNvPr id="17" name="Content Placeholder 7" descr="C2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26" y="2866292"/>
            <a:ext cx="1841283" cy="2761925"/>
          </a:xfrm>
          <a:prstGeom prst="rect">
            <a:avLst/>
          </a:prstGeom>
        </p:spPr>
      </p:pic>
      <p:pic>
        <p:nvPicPr>
          <p:cNvPr id="18" name="Content Placeholder 4" descr="C2C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17" y="2876875"/>
            <a:ext cx="1841283" cy="27619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1552" y="2889742"/>
            <a:ext cx="1841284" cy="2722602"/>
            <a:chOff x="3962400" y="-292794"/>
            <a:chExt cx="3733800" cy="55209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-292794"/>
              <a:ext cx="3733800" cy="583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837107"/>
              <a:ext cx="3733800" cy="618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2400" y="2116666"/>
              <a:ext cx="3733800" cy="31115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01552" y="2096869"/>
            <a:ext cx="184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Original Banners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80933" y="2876875"/>
            <a:ext cx="1841284" cy="2751342"/>
            <a:chOff x="838200" y="-700379"/>
            <a:chExt cx="2667001" cy="39851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3" y="-700379"/>
              <a:ext cx="2666998" cy="41671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3" y="96821"/>
              <a:ext cx="2666998" cy="4167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200" y="1062294"/>
              <a:ext cx="2667000" cy="2222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580932" y="2096869"/>
            <a:ext cx="184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Modified Banners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5640" y="2107030"/>
            <a:ext cx="184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Landing</a:t>
            </a:r>
            <a:b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Page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3793" y="2107030"/>
            <a:ext cx="184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Launch</a:t>
            </a:r>
            <a:b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Page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314023" y="2319997"/>
            <a:ext cx="266909" cy="22039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28" name="Right Arrow 27"/>
          <p:cNvSpPr/>
          <p:nvPr/>
        </p:nvSpPr>
        <p:spPr>
          <a:xfrm>
            <a:off x="4422216" y="2309836"/>
            <a:ext cx="266909" cy="22039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29" name="Right Arrow 28"/>
          <p:cNvSpPr/>
          <p:nvPr/>
        </p:nvSpPr>
        <p:spPr>
          <a:xfrm>
            <a:off x="6578608" y="2306970"/>
            <a:ext cx="266909" cy="22039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4198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Type:</a:t>
            </a:r>
            <a:br>
              <a:rPr lang="en-US" dirty="0" smtClean="0"/>
            </a:br>
            <a:r>
              <a:rPr lang="en-US" dirty="0" smtClean="0"/>
              <a:t>Lead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03250" y="1541951"/>
            <a:ext cx="2673350" cy="487643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Most sites are integrated with multiple networks, but request ads in sequential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Jumptap tends to get ad call #1 (or #2) because of our volume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We fill the most valuable traffic, leaving what we don’t want for everyone 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Ad calls further down the chain see diminishing </a:t>
            </a:r>
            <a:r>
              <a:rPr lang="en-US" sz="1600" dirty="0" smtClean="0"/>
              <a:t>returns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Ad Call, Higher Value</a:t>
            </a:r>
            <a:endParaRPr lang="en-US" dirty="0"/>
          </a:p>
        </p:txBody>
      </p:sp>
      <p:pic>
        <p:nvPicPr>
          <p:cNvPr id="1026" name="Picture 2" descr="http://www.psdgraphics.com/file/red-number-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24643"/>
          <a:stretch/>
        </p:blipFill>
        <p:spPr bwMode="auto">
          <a:xfrm rot="21355140">
            <a:off x="4444854" y="948721"/>
            <a:ext cx="3295168" cy="53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Long-form lead generation is possible on mobile</a:t>
            </a:r>
          </a:p>
          <a:p>
            <a:r>
              <a:rPr lang="en-US" sz="1600" dirty="0" smtClean="0"/>
              <a:t>Simple navigation</a:t>
            </a:r>
          </a:p>
          <a:p>
            <a:r>
              <a:rPr lang="en-US" sz="1600" dirty="0" smtClean="0"/>
              <a:t>Pre-populated fields</a:t>
            </a:r>
          </a:p>
          <a:p>
            <a:r>
              <a:rPr lang="en-US" sz="1600" dirty="0" smtClean="0"/>
              <a:t>Drop down menus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Lead Generation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Type:</a:t>
            </a:r>
            <a:br>
              <a:rPr lang="en-US" dirty="0" smtClean="0"/>
            </a:br>
            <a:r>
              <a:rPr lang="en-US" dirty="0" smtClean="0"/>
              <a:t>M-Commerce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M-Commerce Best Practices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552" y="2096869"/>
            <a:ext cx="184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Landing Page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577" y="2096869"/>
            <a:ext cx="184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Product Page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07030"/>
            <a:ext cx="184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Order Form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39752" y="2143761"/>
            <a:ext cx="266909" cy="22039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9" name="Right Arrow 8"/>
          <p:cNvSpPr/>
          <p:nvPr/>
        </p:nvSpPr>
        <p:spPr>
          <a:xfrm>
            <a:off x="5941777" y="2133600"/>
            <a:ext cx="266909" cy="22039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24" y="2583968"/>
            <a:ext cx="2044576" cy="306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24" y="2583968"/>
            <a:ext cx="2044576" cy="306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8" y="2583968"/>
            <a:ext cx="2044576" cy="30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13972" y="1541951"/>
            <a:ext cx="5834427" cy="4401649"/>
          </a:xfrm>
        </p:spPr>
        <p:txBody>
          <a:bodyPr/>
          <a:lstStyle/>
          <a:p>
            <a:r>
              <a:rPr lang="en-US" sz="1600" dirty="0" smtClean="0"/>
              <a:t>Jumptap is a clear leader in Mobile Performance Advertising: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Industry leading targeting.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Advanced conversion tracking technology.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Sophisticated optimization process.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Large, quality audience across all platforms.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Unmatched knowledge of how to run successful Mobile Performance programs gained from thousands of campaigns.</a:t>
            </a:r>
          </a:p>
          <a:p>
            <a:r>
              <a:rPr lang="en-US" sz="1600" dirty="0" smtClean="0"/>
              <a:t>Trusted Mobile Performance partner for top brands and agencies.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Experts in Direct Response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92125" y="2438400"/>
            <a:ext cx="2403475" cy="1444582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Lead Generation</a:t>
            </a:r>
            <a:endParaRPr lang="en-US" sz="24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370262" y="2438400"/>
            <a:ext cx="2403475" cy="1444582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Click-to-call</a:t>
            </a:r>
            <a:endParaRPr lang="en-US" sz="2400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6248400" y="2438400"/>
            <a:ext cx="2403475" cy="1444582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1pPr>
            <a:lvl2pPr marL="813816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2pPr>
            <a:lvl3pPr marL="98298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lang="en-US" sz="1600" b="0" i="0" kern="1200" baseline="0" dirty="0" smtClean="0">
                <a:solidFill>
                  <a:srgbClr val="243D7E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Mobile Commerce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0" y="2574882"/>
            <a:ext cx="0" cy="237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615475"/>
            <a:ext cx="0" cy="23343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5" y="4246518"/>
            <a:ext cx="917394" cy="917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02" y="4246518"/>
            <a:ext cx="917394" cy="917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40" y="4284617"/>
            <a:ext cx="917394" cy="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171700"/>
            <a:ext cx="72421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Avenir LT Std 55 Roman" charset="0"/>
              </a:rPr>
              <a:t>Strength Fueling Growth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18288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Performance Revenue</a:t>
            </a:r>
          </a:p>
          <a:p>
            <a:pPr algn="ctr"/>
            <a:r>
              <a:rPr lang="en-US" sz="1200" i="1" dirty="0" smtClean="0"/>
              <a:t>*2013 Projected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066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by Big Brands</a:t>
            </a:r>
          </a:p>
        </p:txBody>
      </p:sp>
      <p:sp>
        <p:nvSpPr>
          <p:cNvPr id="19459" name="Rectangle 7"/>
          <p:cNvSpPr>
            <a:spLocks/>
          </p:cNvSpPr>
          <p:nvPr/>
        </p:nvSpPr>
        <p:spPr bwMode="auto">
          <a:xfrm>
            <a:off x="2087563" y="704850"/>
            <a:ext cx="497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endParaRPr lang="en-US" sz="2400" dirty="0">
              <a:solidFill>
                <a:srgbClr val="1A2C6D"/>
              </a:solidFill>
              <a:latin typeface="Avenir LT Std 55 Roman" charset="0"/>
              <a:ea typeface="Avenir LT Std 55 Roman" charset="0"/>
              <a:cs typeface="Avenir LT Std 55 Roman" charset="0"/>
              <a:sym typeface="Avenir LT Std 55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2" y="2057400"/>
            <a:ext cx="1791280" cy="895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34" y="2057400"/>
            <a:ext cx="1791279" cy="895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23" y="2998927"/>
            <a:ext cx="1791280" cy="895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2057400"/>
            <a:ext cx="1791279" cy="895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" y="2998927"/>
            <a:ext cx="1791280" cy="895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05" y="2057400"/>
            <a:ext cx="1791280" cy="895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2998927"/>
            <a:ext cx="1791279" cy="895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9" y="2998927"/>
            <a:ext cx="1791280" cy="895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2" y="3940453"/>
            <a:ext cx="1792224" cy="89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13" y="3940454"/>
            <a:ext cx="1792224" cy="89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4" y="3940454"/>
            <a:ext cx="1792224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3940454"/>
            <a:ext cx="1792224" cy="89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2" y="4882453"/>
            <a:ext cx="1792224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33" y="4882453"/>
            <a:ext cx="1792224" cy="8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04" y="4882453"/>
            <a:ext cx="1792224" cy="896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4882453"/>
            <a:ext cx="1792224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Focused on ROI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" y="1676400"/>
            <a:ext cx="1991188" cy="4648200"/>
          </a:xfrm>
          <a:prstGeom prst="roundRect">
            <a:avLst>
              <a:gd name="adj" fmla="val 1130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89200" y="1676400"/>
            <a:ext cx="1991188" cy="4648200"/>
          </a:xfrm>
          <a:prstGeom prst="roundRect">
            <a:avLst>
              <a:gd name="adj" fmla="val 9013"/>
            </a:avLst>
          </a:prstGeom>
          <a:solidFill>
            <a:schemeClr val="accent6"/>
          </a:solidFill>
          <a:ln>
            <a:noFill/>
          </a:ln>
          <a:effectLst>
            <a:outerShdw blurRad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97400" y="1676400"/>
            <a:ext cx="1991188" cy="4648200"/>
          </a:xfrm>
          <a:prstGeom prst="roundRect">
            <a:avLst>
              <a:gd name="adj" fmla="val 9013"/>
            </a:avLst>
          </a:prstGeom>
          <a:solidFill>
            <a:srgbClr val="F64D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05600" y="1676400"/>
            <a:ext cx="1991188" cy="4648200"/>
          </a:xfrm>
          <a:prstGeom prst="roundRect">
            <a:avLst>
              <a:gd name="adj" fmla="val 12075"/>
            </a:avLst>
          </a:prstGeom>
          <a:solidFill>
            <a:schemeClr val="accent3"/>
          </a:solidFill>
          <a:ln>
            <a:noFill/>
          </a:ln>
          <a:effectLst>
            <a:outerShdw blurRad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4"/>
          <p:cNvSpPr>
            <a:spLocks noGrp="1"/>
          </p:cNvSpPr>
          <p:nvPr>
            <p:ph sz="quarter" idx="25"/>
          </p:nvPr>
        </p:nvSpPr>
        <p:spPr>
          <a:xfrm>
            <a:off x="228600" y="2286000"/>
            <a:ext cx="8686800" cy="2540977"/>
          </a:xfrm>
        </p:spPr>
        <p:txBody>
          <a:bodyPr numCol="4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Understand</a:t>
            </a: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Click to call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Short/Long Form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mCommerce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Consultation</a:t>
            </a:r>
            <a:endParaRPr lang="en-US" b="1" dirty="0" smtClean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Best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practices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Banner Strategy &amp; Page Flow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Execution</a:t>
            </a: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Conversion tracking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Site performance analysis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ea typeface="Open Sans" pitchFamily="34" charset="0"/>
                <a:cs typeface="Open Sans" pitchFamily="34" charset="0"/>
              </a:rPr>
              <a:t>Optimization</a:t>
            </a: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Eliminate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underperforming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sites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Raise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bids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on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top sites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079" y="4867988"/>
            <a:ext cx="1154230" cy="104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28" y="5147105"/>
            <a:ext cx="936547" cy="634435"/>
          </a:xfrm>
          <a:prstGeom prst="rect">
            <a:avLst/>
          </a:prstGeom>
        </p:spPr>
      </p:pic>
      <p:pic>
        <p:nvPicPr>
          <p:cNvPr id="22" name="Picture 21" descr="top_channels_V.png"/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75" b="14937"/>
          <a:stretch/>
        </p:blipFill>
        <p:spPr>
          <a:xfrm>
            <a:off x="4922781" y="4495800"/>
            <a:ext cx="1435314" cy="20485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78394" y="5033435"/>
            <a:ext cx="566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Rounded MT Bold" pitchFamily="34" charset="0"/>
              </a:rPr>
              <a:t>$</a:t>
            </a:r>
            <a:endParaRPr lang="en-US" sz="5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05200" y="1219200"/>
            <a:ext cx="5105400" cy="5018712"/>
          </a:xfrm>
          <a:prstGeom prst="roundRect">
            <a:avLst>
              <a:gd name="adj" fmla="val 591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 smtClean="0"/>
              <a:t>Spend with confidence: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Daily budget cap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Small launch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Scale built from finding</a:t>
            </a:r>
            <a:br>
              <a:rPr lang="en-US" sz="1600" dirty="0" smtClean="0"/>
            </a:br>
            <a:r>
              <a:rPr lang="en-US" sz="1600" dirty="0" smtClean="0"/>
              <a:t>   successful 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Admin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 spend obligation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Crawl, Walk, Run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33800" y="1628019"/>
            <a:ext cx="4648200" cy="4239381"/>
            <a:chOff x="3700383" y="685800"/>
            <a:chExt cx="5325775" cy="4800600"/>
          </a:xfrm>
        </p:grpSpPr>
        <p:sp>
          <p:nvSpPr>
            <p:cNvPr id="5" name="TextBox 4"/>
            <p:cNvSpPr txBox="1"/>
            <p:nvPr/>
          </p:nvSpPr>
          <p:spPr>
            <a:xfrm rot="21394108">
              <a:off x="4234059" y="685998"/>
              <a:ext cx="4191000" cy="120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  <a:t>“I can’t just blow</a:t>
              </a:r>
              <a:b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</a:br>
              <a: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  <a:t>through budget.”</a:t>
              </a:r>
              <a:endParaRPr lang="en-U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1933">
              <a:off x="4380315" y="1845882"/>
              <a:ext cx="4191000" cy="120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Georgia" pitchFamily="18" charset="0"/>
                </a:rPr>
                <a:t>“My budget will be lost.”</a:t>
              </a:r>
              <a:endParaRPr lang="en-US" sz="28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091869">
              <a:off x="3777614" y="3036038"/>
              <a:ext cx="5248544" cy="120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  <a:t>“Mobile is new</a:t>
              </a:r>
              <a:b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</a:br>
              <a:r>
                <a:rPr lang="en-US" sz="28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Georgia" pitchFamily="18" charset="0"/>
                </a:rPr>
                <a:t>and unproven.”</a:t>
              </a:r>
              <a:endParaRPr lang="en-U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5544">
              <a:off x="3700383" y="4162217"/>
              <a:ext cx="5248544" cy="120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Georgia" pitchFamily="18" charset="0"/>
                </a:rPr>
                <a:t>“I might not meet my CPA.”</a:t>
              </a:r>
              <a:endParaRPr lang="en-US" sz="28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685800"/>
              <a:ext cx="4114800" cy="480060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93389" y="685800"/>
              <a:ext cx="3988611" cy="480060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7971" y="5416394"/>
            <a:ext cx="9448800" cy="1050967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baseline="0">
                <a:solidFill>
                  <a:srgbClr val="FFFFFF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algn="ctr">
              <a:spcAft>
                <a:spcPts val="60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70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mptap2013Theme2">
  <a:themeElements>
    <a:clrScheme name="Jumptap 2013">
      <a:dk1>
        <a:srgbClr val="6E6E6E"/>
      </a:dk1>
      <a:lt1>
        <a:sysClr val="window" lastClr="FFFFFF"/>
      </a:lt1>
      <a:dk2>
        <a:srgbClr val="FFFFFF"/>
      </a:dk2>
      <a:lt2>
        <a:srgbClr val="FFFFFF"/>
      </a:lt2>
      <a:accent1>
        <a:srgbClr val="3E96D5"/>
      </a:accent1>
      <a:accent2>
        <a:srgbClr val="233D7F"/>
      </a:accent2>
      <a:accent3>
        <a:srgbClr val="86C9E6"/>
      </a:accent3>
      <a:accent4>
        <a:srgbClr val="17AE9D"/>
      </a:accent4>
      <a:accent5>
        <a:srgbClr val="AAAAAA"/>
      </a:accent5>
      <a:accent6>
        <a:srgbClr val="85BC3E"/>
      </a:accent6>
      <a:hlink>
        <a:srgbClr val="0000FF"/>
      </a:hlink>
      <a:folHlink>
        <a:srgbClr val="AAAAAA"/>
      </a:folHlink>
    </a:clrScheme>
    <a:fontScheme name="J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r="2700000" algn="tl" rotWithShape="0">
            <a:srgbClr val="000000">
              <a:alpha val="43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1684</TotalTime>
  <Words>883</Words>
  <Application>Microsoft Office PowerPoint</Application>
  <PresentationFormat>On-screen Show (4:3)</PresentationFormat>
  <Paragraphs>255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Open Sans Light</vt:lpstr>
      <vt:lpstr>Lucida Grande</vt:lpstr>
      <vt:lpstr>Avenir LT Std 55 Roman</vt:lpstr>
      <vt:lpstr>Avenir LT Std 45 Book</vt:lpstr>
      <vt:lpstr>Gill Sans</vt:lpstr>
      <vt:lpstr>Open Sans</vt:lpstr>
      <vt:lpstr>Georgia</vt:lpstr>
      <vt:lpstr>Avenir LT Std 65 Medium</vt:lpstr>
      <vt:lpstr>Calibri</vt:lpstr>
      <vt:lpstr>Open Sans Semibold</vt:lpstr>
      <vt:lpstr>Jumptap2013Theme2</vt:lpstr>
      <vt:lpstr>Mobile Direct Marketing</vt:lpstr>
      <vt:lpstr>High Quality, Massive Network</vt:lpstr>
      <vt:lpstr>Higher Ad Call, Higher Value</vt:lpstr>
      <vt:lpstr>Experts in Direct Response</vt:lpstr>
      <vt:lpstr>Strength Fueling Growth</vt:lpstr>
      <vt:lpstr>Trusted by Big Brands</vt:lpstr>
      <vt:lpstr>Process Focused on ROI</vt:lpstr>
      <vt:lpstr>Crawl, Walk, Run</vt:lpstr>
      <vt:lpstr>Target</vt:lpstr>
      <vt:lpstr>Industry Leading Targeting Technology</vt:lpstr>
      <vt:lpstr>Drive Conversions with Retargeting</vt:lpstr>
      <vt:lpstr>Breakthrough Audience Targeting</vt:lpstr>
      <vt:lpstr>Targeting By Carrier </vt:lpstr>
      <vt:lpstr>Execute</vt:lpstr>
      <vt:lpstr>Campaign Setup</vt:lpstr>
      <vt:lpstr>Efficient Pricing</vt:lpstr>
      <vt:lpstr>Conversion Tracking to Improve ROI</vt:lpstr>
      <vt:lpstr>High Quality Sites &amp; Apps</vt:lpstr>
      <vt:lpstr>Rapid Optimization by Our Experts</vt:lpstr>
      <vt:lpstr>Analyze Results And Start Again</vt:lpstr>
      <vt:lpstr>Tracking Results In Mobile</vt:lpstr>
      <vt:lpstr>Understand Who Saw Your Ads and Who Engaged with Them</vt:lpstr>
      <vt:lpstr>Full Account Management &amp; Support</vt:lpstr>
      <vt:lpstr>…and a Team of Data Scientists</vt:lpstr>
      <vt:lpstr>Response Type: Click-To-Call</vt:lpstr>
      <vt:lpstr>Click-To-Call Campaigns</vt:lpstr>
      <vt:lpstr>CASE STUDY Direct Response Agency - Insurance Industry</vt:lpstr>
      <vt:lpstr>CASE STUDY Direct Response Agency - Insurance Industry</vt:lpstr>
      <vt:lpstr>Response Type: Lead Generation</vt:lpstr>
      <vt:lpstr>Mobile Lead Generation</vt:lpstr>
      <vt:lpstr>Response Type: M-Commerce</vt:lpstr>
      <vt:lpstr>M-Commerce Best Practices</vt:lpstr>
      <vt:lpstr>Summary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Advertising</dc:title>
  <dc:creator>Katie Thornton</dc:creator>
  <cp:lastModifiedBy>Nathaniel Taylor</cp:lastModifiedBy>
  <cp:revision>121</cp:revision>
  <dcterms:created xsi:type="dcterms:W3CDTF">2012-10-23T18:27:07Z</dcterms:created>
  <dcterms:modified xsi:type="dcterms:W3CDTF">2013-07-08T19:42:52Z</dcterms:modified>
</cp:coreProperties>
</file>